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8" r:id="rId4"/>
  </p:sldMasterIdLst>
  <p:notesMasterIdLst>
    <p:notesMasterId r:id="rId6"/>
  </p:notesMasterIdLst>
  <p:handoutMasterIdLst>
    <p:handoutMasterId r:id="rId40"/>
  </p:handoutMasterIdLst>
  <p:sldIdLst>
    <p:sldId id="258" r:id="rId5"/>
    <p:sldId id="259" r:id="rId7"/>
    <p:sldId id="260" r:id="rId8"/>
    <p:sldId id="277" r:id="rId9"/>
    <p:sldId id="298" r:id="rId10"/>
    <p:sldId id="299" r:id="rId11"/>
    <p:sldId id="300" r:id="rId12"/>
    <p:sldId id="301" r:id="rId13"/>
    <p:sldId id="302" r:id="rId14"/>
    <p:sldId id="303" r:id="rId15"/>
    <p:sldId id="304" r:id="rId16"/>
    <p:sldId id="305" r:id="rId17"/>
    <p:sldId id="306" r:id="rId18"/>
    <p:sldId id="307" r:id="rId19"/>
    <p:sldId id="308" r:id="rId20"/>
    <p:sldId id="309" r:id="rId21"/>
    <p:sldId id="310" r:id="rId22"/>
    <p:sldId id="311" r:id="rId23"/>
    <p:sldId id="312" r:id="rId24"/>
    <p:sldId id="314" r:id="rId25"/>
    <p:sldId id="315" r:id="rId26"/>
    <p:sldId id="316" r:id="rId27"/>
    <p:sldId id="317" r:id="rId28"/>
    <p:sldId id="318" r:id="rId29"/>
    <p:sldId id="319" r:id="rId30"/>
    <p:sldId id="320" r:id="rId31"/>
    <p:sldId id="321" r:id="rId32"/>
    <p:sldId id="322" r:id="rId33"/>
    <p:sldId id="323" r:id="rId34"/>
    <p:sldId id="313" r:id="rId35"/>
    <p:sldId id="324" r:id="rId36"/>
    <p:sldId id="326" r:id="rId37"/>
    <p:sldId id="325" r:id="rId38"/>
    <p:sldId id="272" r:id="rId3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4" userDrawn="1">
          <p15:clr>
            <a:srgbClr val="A4A3A4"/>
          </p15:clr>
        </p15:guide>
        <p15:guide id="2" pos="37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3300"/>
    <a:srgbClr val="CC0000"/>
    <a:srgbClr val="FF3300"/>
    <a:srgbClr val="B2B2B2"/>
    <a:srgbClr val="202020"/>
    <a:srgbClr val="323232"/>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04"/>
        <p:guide pos="375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大家下午好！我们的项目名称是“HeartWave——一款基于用户情绪的智能音乐推荐平台”。</a:t>
            </a:r>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4734F56-0714-4F24-A7F1-9FE3210687D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tags" Target="../tags/tag54.xml"/><Relationship Id="rId10" Type="http://schemas.openxmlformats.org/officeDocument/2006/relationships/tags" Target="../tags/tag5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0" Type="http://schemas.openxmlformats.org/officeDocument/2006/relationships/tags" Target="../tags/tag9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3" Type="http://schemas.openxmlformats.org/officeDocument/2006/relationships/tags" Target="../tags/tag127.xml"/><Relationship Id="rId12" Type="http://schemas.openxmlformats.org/officeDocument/2006/relationships/tags" Target="../tags/tag126.xml"/><Relationship Id="rId11" Type="http://schemas.openxmlformats.org/officeDocument/2006/relationships/tags" Target="../tags/tag125.xml"/><Relationship Id="rId10" Type="http://schemas.openxmlformats.org/officeDocument/2006/relationships/tags" Target="../tags/tag124.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4" Type="http://schemas.openxmlformats.org/officeDocument/2006/relationships/tags" Target="../tags/tag163.xml"/><Relationship Id="rId13" Type="http://schemas.openxmlformats.org/officeDocument/2006/relationships/tags" Target="../tags/tag162.xml"/><Relationship Id="rId12" Type="http://schemas.openxmlformats.org/officeDocument/2006/relationships/tags" Target="../tags/tag161.xml"/><Relationship Id="rId11" Type="http://schemas.openxmlformats.org/officeDocument/2006/relationships/tags" Target="../tags/tag160.xml"/><Relationship Id="rId10" Type="http://schemas.openxmlformats.org/officeDocument/2006/relationships/tags" Target="../tags/tag159.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tags" Target="../tags/tag164.xml"/><Relationship Id="rId16" Type="http://schemas.openxmlformats.org/officeDocument/2006/relationships/tags" Target="../tags/tag178.xml"/><Relationship Id="rId15" Type="http://schemas.openxmlformats.org/officeDocument/2006/relationships/tags" Target="../tags/tag177.xml"/><Relationship Id="rId14" Type="http://schemas.openxmlformats.org/officeDocument/2006/relationships/tags" Target="../tags/tag176.xml"/><Relationship Id="rId13" Type="http://schemas.openxmlformats.org/officeDocument/2006/relationships/tags" Target="../tags/tag175.xml"/><Relationship Id="rId12" Type="http://schemas.openxmlformats.org/officeDocument/2006/relationships/tags" Target="../tags/tag174.xml"/><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3" Type="http://schemas.openxmlformats.org/officeDocument/2006/relationships/tags" Target="../tags/tag190.xml"/><Relationship Id="rId12" Type="http://schemas.openxmlformats.org/officeDocument/2006/relationships/tags" Target="../tags/tag189.xml"/><Relationship Id="rId11" Type="http://schemas.openxmlformats.org/officeDocument/2006/relationships/tags" Target="../tags/tag188.xml"/><Relationship Id="rId10" Type="http://schemas.openxmlformats.org/officeDocument/2006/relationships/tags" Target="../tags/tag187.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4" Type="http://schemas.openxmlformats.org/officeDocument/2006/relationships/tags" Target="../tags/tag209.xml"/><Relationship Id="rId13" Type="http://schemas.openxmlformats.org/officeDocument/2006/relationships/tags" Target="../tags/tag208.xml"/><Relationship Id="rId12" Type="http://schemas.openxmlformats.org/officeDocument/2006/relationships/tags" Target="../tags/tag207.xml"/><Relationship Id="rId11" Type="http://schemas.openxmlformats.org/officeDocument/2006/relationships/tags" Target="../tags/tag206.xml"/><Relationship Id="rId10" Type="http://schemas.openxmlformats.org/officeDocument/2006/relationships/tags" Target="../tags/tag205.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tags" Target="../tags/tag210.xml"/><Relationship Id="rId11" Type="http://schemas.openxmlformats.org/officeDocument/2006/relationships/tags" Target="../tags/tag219.xml"/><Relationship Id="rId10" Type="http://schemas.openxmlformats.org/officeDocument/2006/relationships/tags" Target="../tags/tag21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tags" Target="../tags/tag226.xml"/><Relationship Id="rId7" Type="http://schemas.openxmlformats.org/officeDocument/2006/relationships/tags" Target="../tags/tag225.x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1" Type="http://schemas.openxmlformats.org/officeDocument/2006/relationships/tags" Target="../tags/tag229.xml"/><Relationship Id="rId10" Type="http://schemas.openxmlformats.org/officeDocument/2006/relationships/tags" Target="../tags/tag228.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tags" Target="../tags/tag235.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tags" Target="../tags/tag232.xml"/><Relationship Id="rId3" Type="http://schemas.openxmlformats.org/officeDocument/2006/relationships/tags" Target="../tags/tag231.xml"/><Relationship Id="rId2" Type="http://schemas.openxmlformats.org/officeDocument/2006/relationships/tags" Target="../tags/tag230.xml"/><Relationship Id="rId12" Type="http://schemas.openxmlformats.org/officeDocument/2006/relationships/tags" Target="../tags/tag240.xml"/><Relationship Id="rId11" Type="http://schemas.openxmlformats.org/officeDocument/2006/relationships/tags" Target="../tags/tag239.xml"/><Relationship Id="rId10" Type="http://schemas.openxmlformats.org/officeDocument/2006/relationships/tags" Target="../tags/tag238.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48.xml"/><Relationship Id="rId8" Type="http://schemas.openxmlformats.org/officeDocument/2006/relationships/tags" Target="../tags/tag247.xml"/><Relationship Id="rId7" Type="http://schemas.openxmlformats.org/officeDocument/2006/relationships/tags" Target="../tags/tag246.xml"/><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tags" Target="../tags/tag243.xml"/><Relationship Id="rId3" Type="http://schemas.openxmlformats.org/officeDocument/2006/relationships/tags" Target="../tags/tag242.xml"/><Relationship Id="rId2" Type="http://schemas.openxmlformats.org/officeDocument/2006/relationships/tags" Target="../tags/tag241.xml"/><Relationship Id="rId14" Type="http://schemas.openxmlformats.org/officeDocument/2006/relationships/tags" Target="../tags/tag253.xml"/><Relationship Id="rId13" Type="http://schemas.openxmlformats.org/officeDocument/2006/relationships/tags" Target="../tags/tag252.xml"/><Relationship Id="rId12" Type="http://schemas.openxmlformats.org/officeDocument/2006/relationships/tags" Target="../tags/tag251.xml"/><Relationship Id="rId11" Type="http://schemas.openxmlformats.org/officeDocument/2006/relationships/tags" Target="../tags/tag250.xml"/><Relationship Id="rId10" Type="http://schemas.openxmlformats.org/officeDocument/2006/relationships/tags" Target="../tags/tag249.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tags" Target="../tags/tag256.xml"/><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4" Type="http://schemas.openxmlformats.org/officeDocument/2006/relationships/tags" Target="../tags/tag261.xml"/><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2" Type="http://schemas.openxmlformats.org/officeDocument/2006/relationships/tags" Target="../tags/tag272.xml"/><Relationship Id="rId11" Type="http://schemas.openxmlformats.org/officeDocument/2006/relationships/tags" Target="../tags/tag271.xml"/><Relationship Id="rId10" Type="http://schemas.openxmlformats.org/officeDocument/2006/relationships/tags" Target="../tags/tag270.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tags" Target="../tags/tag279.xml"/><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3" Type="http://schemas.openxmlformats.org/officeDocument/2006/relationships/tags" Target="../tags/tag274.xml"/><Relationship Id="rId2" Type="http://schemas.openxmlformats.org/officeDocument/2006/relationships/tags" Target="../tags/tag273.xml"/><Relationship Id="rId11" Type="http://schemas.openxmlformats.org/officeDocument/2006/relationships/tags" Target="../tags/tag282.xml"/><Relationship Id="rId10" Type="http://schemas.openxmlformats.org/officeDocument/2006/relationships/tags" Target="../tags/tag281.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90.xml"/><Relationship Id="rId8" Type="http://schemas.openxmlformats.org/officeDocument/2006/relationships/tags" Target="../tags/tag289.xml"/><Relationship Id="rId7" Type="http://schemas.openxmlformats.org/officeDocument/2006/relationships/tags" Target="../tags/tag288.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3" Type="http://schemas.openxmlformats.org/officeDocument/2006/relationships/tags" Target="../tags/tag284.xml"/><Relationship Id="rId2" Type="http://schemas.openxmlformats.org/officeDocument/2006/relationships/tags" Target="../tags/tag283.xml"/><Relationship Id="rId10" Type="http://schemas.openxmlformats.org/officeDocument/2006/relationships/tags" Target="../tags/tag291.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99.xml"/><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1" Type="http://schemas.openxmlformats.org/officeDocument/2006/relationships/tags" Target="../tags/tag301.xml"/><Relationship Id="rId10" Type="http://schemas.openxmlformats.org/officeDocument/2006/relationships/tags" Target="../tags/tag300.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tags" Target="../tags/tag302.xml"/><Relationship Id="rId11" Type="http://schemas.openxmlformats.org/officeDocument/2006/relationships/tags" Target="../tags/tag311.xml"/><Relationship Id="rId10" Type="http://schemas.openxmlformats.org/officeDocument/2006/relationships/tags" Target="../tags/tag310.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319.xml"/><Relationship Id="rId8" Type="http://schemas.openxmlformats.org/officeDocument/2006/relationships/tags" Target="../tags/tag318.xml"/><Relationship Id="rId7" Type="http://schemas.openxmlformats.org/officeDocument/2006/relationships/tags" Target="../tags/tag317.xml"/><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tags" Target="../tags/tag314.xml"/><Relationship Id="rId3" Type="http://schemas.openxmlformats.org/officeDocument/2006/relationships/tags" Target="../tags/tag313.xml"/><Relationship Id="rId2" Type="http://schemas.openxmlformats.org/officeDocument/2006/relationships/tags" Target="../tags/tag312.xml"/><Relationship Id="rId13" Type="http://schemas.openxmlformats.org/officeDocument/2006/relationships/tags" Target="../tags/tag323.xml"/><Relationship Id="rId12" Type="http://schemas.openxmlformats.org/officeDocument/2006/relationships/tags" Target="../tags/tag322.xml"/><Relationship Id="rId11" Type="http://schemas.openxmlformats.org/officeDocument/2006/relationships/tags" Target="../tags/tag321.xml"/><Relationship Id="rId10" Type="http://schemas.openxmlformats.org/officeDocument/2006/relationships/tags" Target="../tags/tag320.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331.xml"/><Relationship Id="rId8" Type="http://schemas.openxmlformats.org/officeDocument/2006/relationships/tags" Target="../tags/tag330.xml"/><Relationship Id="rId7" Type="http://schemas.openxmlformats.org/officeDocument/2006/relationships/tags" Target="../tags/tag329.xml"/><Relationship Id="rId6" Type="http://schemas.openxmlformats.org/officeDocument/2006/relationships/tags" Target="../tags/tag328.xml"/><Relationship Id="rId5" Type="http://schemas.openxmlformats.org/officeDocument/2006/relationships/tags" Target="../tags/tag327.xml"/><Relationship Id="rId4" Type="http://schemas.openxmlformats.org/officeDocument/2006/relationships/tags" Target="../tags/tag326.xml"/><Relationship Id="rId3" Type="http://schemas.openxmlformats.org/officeDocument/2006/relationships/tags" Target="../tags/tag325.xml"/><Relationship Id="rId2" Type="http://schemas.openxmlformats.org/officeDocument/2006/relationships/tags" Target="../tags/tag324.xml"/><Relationship Id="rId11" Type="http://schemas.openxmlformats.org/officeDocument/2006/relationships/tags" Target="../tags/tag333.xml"/><Relationship Id="rId10" Type="http://schemas.openxmlformats.org/officeDocument/2006/relationships/tags" Target="../tags/tag332.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341.xml"/><Relationship Id="rId8" Type="http://schemas.openxmlformats.org/officeDocument/2006/relationships/tags" Target="../tags/tag340.xml"/><Relationship Id="rId7" Type="http://schemas.openxmlformats.org/officeDocument/2006/relationships/tags" Target="../tags/tag339.xml"/><Relationship Id="rId6" Type="http://schemas.openxmlformats.org/officeDocument/2006/relationships/tags" Target="../tags/tag338.xml"/><Relationship Id="rId5" Type="http://schemas.openxmlformats.org/officeDocument/2006/relationships/tags" Target="../tags/tag337.xml"/><Relationship Id="rId4" Type="http://schemas.openxmlformats.org/officeDocument/2006/relationships/tags" Target="../tags/tag336.xml"/><Relationship Id="rId3" Type="http://schemas.openxmlformats.org/officeDocument/2006/relationships/tags" Target="../tags/tag335.xml"/><Relationship Id="rId2" Type="http://schemas.openxmlformats.org/officeDocument/2006/relationships/tags" Target="../tags/tag334.xml"/><Relationship Id="rId14" Type="http://schemas.openxmlformats.org/officeDocument/2006/relationships/tags" Target="../tags/tag346.xml"/><Relationship Id="rId13" Type="http://schemas.openxmlformats.org/officeDocument/2006/relationships/tags" Target="../tags/tag345.xml"/><Relationship Id="rId12" Type="http://schemas.openxmlformats.org/officeDocument/2006/relationships/tags" Target="../tags/tag344.xml"/><Relationship Id="rId11" Type="http://schemas.openxmlformats.org/officeDocument/2006/relationships/tags" Target="../tags/tag343.xml"/><Relationship Id="rId10" Type="http://schemas.openxmlformats.org/officeDocument/2006/relationships/tags" Target="../tags/tag342.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354.xml"/><Relationship Id="rId8" Type="http://schemas.openxmlformats.org/officeDocument/2006/relationships/tags" Target="../tags/tag353.xml"/><Relationship Id="rId7" Type="http://schemas.openxmlformats.org/officeDocument/2006/relationships/tags" Target="../tags/tag352.xml"/><Relationship Id="rId6" Type="http://schemas.openxmlformats.org/officeDocument/2006/relationships/tags" Target="../tags/tag351.xml"/><Relationship Id="rId5" Type="http://schemas.openxmlformats.org/officeDocument/2006/relationships/tags" Target="../tags/tag350.xml"/><Relationship Id="rId4" Type="http://schemas.openxmlformats.org/officeDocument/2006/relationships/tags" Target="../tags/tag349.xml"/><Relationship Id="rId3" Type="http://schemas.openxmlformats.org/officeDocument/2006/relationships/tags" Target="../tags/tag348.xml"/><Relationship Id="rId2" Type="http://schemas.openxmlformats.org/officeDocument/2006/relationships/tags" Target="../tags/tag347.xml"/><Relationship Id="rId14" Type="http://schemas.openxmlformats.org/officeDocument/2006/relationships/tags" Target="../tags/tag359.xml"/><Relationship Id="rId13" Type="http://schemas.openxmlformats.org/officeDocument/2006/relationships/tags" Target="../tags/tag358.xml"/><Relationship Id="rId12" Type="http://schemas.openxmlformats.org/officeDocument/2006/relationships/tags" Target="../tags/tag357.xml"/><Relationship Id="rId11" Type="http://schemas.openxmlformats.org/officeDocument/2006/relationships/tags" Target="../tags/tag356.xml"/><Relationship Id="rId10" Type="http://schemas.openxmlformats.org/officeDocument/2006/relationships/tags" Target="../tags/tag355.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367.xml"/><Relationship Id="rId8" Type="http://schemas.openxmlformats.org/officeDocument/2006/relationships/tags" Target="../tags/tag366.xml"/><Relationship Id="rId7" Type="http://schemas.openxmlformats.org/officeDocument/2006/relationships/tags" Target="../tags/tag365.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tags" Target="../tags/tag361.xml"/><Relationship Id="rId2" Type="http://schemas.openxmlformats.org/officeDocument/2006/relationships/tags" Target="../tags/tag360.xml"/><Relationship Id="rId16" Type="http://schemas.openxmlformats.org/officeDocument/2006/relationships/tags" Target="../tags/tag374.xml"/><Relationship Id="rId15" Type="http://schemas.openxmlformats.org/officeDocument/2006/relationships/tags" Target="../tags/tag373.xml"/><Relationship Id="rId14" Type="http://schemas.openxmlformats.org/officeDocument/2006/relationships/tags" Target="../tags/tag372.xml"/><Relationship Id="rId13" Type="http://schemas.openxmlformats.org/officeDocument/2006/relationships/tags" Target="../tags/tag371.xml"/><Relationship Id="rId12" Type="http://schemas.openxmlformats.org/officeDocument/2006/relationships/tags" Target="../tags/tag370.xml"/><Relationship Id="rId11" Type="http://schemas.openxmlformats.org/officeDocument/2006/relationships/tags" Target="../tags/tag369.xml"/><Relationship Id="rId10" Type="http://schemas.openxmlformats.org/officeDocument/2006/relationships/tags" Target="../tags/tag368.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382.xml"/><Relationship Id="rId8" Type="http://schemas.openxmlformats.org/officeDocument/2006/relationships/tags" Target="../tags/tag381.xml"/><Relationship Id="rId7" Type="http://schemas.openxmlformats.org/officeDocument/2006/relationships/tags" Target="../tags/tag380.xml"/><Relationship Id="rId6" Type="http://schemas.openxmlformats.org/officeDocument/2006/relationships/tags" Target="../tags/tag379.xml"/><Relationship Id="rId5" Type="http://schemas.openxmlformats.org/officeDocument/2006/relationships/tags" Target="../tags/tag378.xml"/><Relationship Id="rId4" Type="http://schemas.openxmlformats.org/officeDocument/2006/relationships/tags" Target="../tags/tag377.xml"/><Relationship Id="rId3" Type="http://schemas.openxmlformats.org/officeDocument/2006/relationships/tags" Target="../tags/tag376.xml"/><Relationship Id="rId2" Type="http://schemas.openxmlformats.org/officeDocument/2006/relationships/tags" Target="../tags/tag375.xml"/><Relationship Id="rId13" Type="http://schemas.openxmlformats.org/officeDocument/2006/relationships/tags" Target="../tags/tag386.xml"/><Relationship Id="rId12" Type="http://schemas.openxmlformats.org/officeDocument/2006/relationships/tags" Target="../tags/tag385.xml"/><Relationship Id="rId11" Type="http://schemas.openxmlformats.org/officeDocument/2006/relationships/tags" Target="../tags/tag384.xml"/><Relationship Id="rId10" Type="http://schemas.openxmlformats.org/officeDocument/2006/relationships/tags" Target="../tags/tag383.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0"/>
            <a:ext cx="12192000" cy="6857999"/>
            <a:chOff x="0" y="0"/>
            <a:chExt cx="12192000" cy="6857999"/>
          </a:xfrm>
        </p:grpSpPr>
        <p:grpSp>
          <p:nvGrpSpPr>
            <p:cNvPr id="5" name="组合 4"/>
            <p:cNvGrpSpPr/>
            <p:nvPr userDrawn="1"/>
          </p:nvGrpSpPr>
          <p:grpSpPr>
            <a:xfrm>
              <a:off x="1900407" y="0"/>
              <a:ext cx="10291593" cy="1352550"/>
              <a:chOff x="1900407" y="0"/>
              <a:chExt cx="10291593" cy="1352550"/>
            </a:xfrm>
          </p:grpSpPr>
          <p:sp>
            <p:nvSpPr>
              <p:cNvPr id="15"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19" name="任意多边形: 形状 18"/>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grpSp>
        <p:grpSp>
          <p:nvGrpSpPr>
            <p:cNvPr id="20" name="组合 19"/>
            <p:cNvGrpSpPr/>
            <p:nvPr userDrawn="1"/>
          </p:nvGrpSpPr>
          <p:grpSpPr>
            <a:xfrm rot="10800000">
              <a:off x="0" y="5505449"/>
              <a:ext cx="10291593" cy="1352550"/>
              <a:chOff x="1900407" y="0"/>
              <a:chExt cx="10291593" cy="1352550"/>
            </a:xfrm>
          </p:grpSpPr>
          <p:sp>
            <p:nvSpPr>
              <p:cNvPr id="21"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27" name="任意多边形: 形状 26"/>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grpSp>
      </p:grpSp>
      <p:sp>
        <p:nvSpPr>
          <p:cNvPr id="16" name="日期占位符 15"/>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18" name="灯片编号占位符 17"/>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2" name="标题 1"/>
          <p:cNvSpPr>
            <a:spLocks noGrp="1"/>
          </p:cNvSpPr>
          <p:nvPr userDrawn="1">
            <p:ph type="ctrTitle" idx="13" hasCustomPrompt="1"/>
            <p:custDataLst>
              <p:tags r:id="rId10"/>
            </p:custDataLst>
          </p:nvPr>
        </p:nvSpPr>
        <p:spPr>
          <a:xfrm>
            <a:off x="2920524" y="2717483"/>
            <a:ext cx="6350000" cy="1217295"/>
          </a:xfrm>
        </p:spPr>
        <p:txBody>
          <a:bodyPr vert="horz" wrap="square" lIns="91440" tIns="45720" rIns="91440" bIns="45720" rtlCol="0" anchor="t" anchorCtr="0">
            <a:normAutofit/>
          </a:bodyPr>
          <a:lstStyle>
            <a:lvl1pPr algn="dist">
              <a:defRPr lang="zh-CN" altLang="en-US" sz="7200" b="0" spc="7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3" name="文本占位符 2"/>
          <p:cNvSpPr>
            <a:spLocks noGrp="1"/>
          </p:cNvSpPr>
          <p:nvPr userDrawn="1">
            <p:ph type="body" idx="14" hasCustomPrompt="1"/>
            <p:custDataLst>
              <p:tags r:id="rId11"/>
            </p:custDataLst>
          </p:nvPr>
        </p:nvSpPr>
        <p:spPr>
          <a:xfrm>
            <a:off x="7250589" y="4357688"/>
            <a:ext cx="1944370" cy="408940"/>
          </a:xfrm>
        </p:spPr>
        <p:txBody>
          <a:bodyPr vert="horz" wrap="square" lIns="91440" tIns="45720" rIns="91440" bIns="45720" rtlCol="0" anchor="ctr">
            <a:normAutofit/>
          </a:bodyPr>
          <a:lstStyle>
            <a:lvl1pPr marL="0" indent="0" algn="r">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lgn="r"/>
            <a:r>
              <a:rPr lang="zh-CN" altLang="en-US"/>
              <a:t>编辑文本</a:t>
            </a:r>
            <a:endParaRPr lang="zh-CN" altLang="en-US"/>
          </a:p>
        </p:txBody>
      </p:sp>
      <p:sp>
        <p:nvSpPr>
          <p:cNvPr id="4" name="文本占位符 3"/>
          <p:cNvSpPr>
            <a:spLocks noGrp="1"/>
          </p:cNvSpPr>
          <p:nvPr userDrawn="1">
            <p:ph type="body" sz="quarter" idx="15" hasCustomPrompt="1"/>
            <p:custDataLst>
              <p:tags r:id="rId12"/>
            </p:custDataLst>
          </p:nvPr>
        </p:nvSpPr>
        <p:spPr>
          <a:xfrm>
            <a:off x="2996088" y="4357688"/>
            <a:ext cx="1944370" cy="408940"/>
          </a:xfrm>
          <a:prstGeom prst="rect">
            <a:avLst/>
          </a:prstGeom>
        </p:spPr>
        <p:txBody>
          <a:bodyPr vert="horz" wrap="square" lIns="91440" tIns="45720" rIns="91440" bIns="45720" rtlCol="0" anchor="ctr">
            <a:normAutofit/>
          </a:bodyPr>
          <a:lstStyle>
            <a:lvl1pPr marL="0" indent="0" algn="l">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r>
              <a:rPr lang="zh-CN" altLang="en-US"/>
              <a:t>编辑文本</a:t>
            </a:r>
            <a:endParaRPr lang="zh-CN" altLang="en-US"/>
          </a:p>
        </p:txBody>
      </p:sp>
      <p:cxnSp>
        <p:nvCxnSpPr>
          <p:cNvPr id="9" name="直接连接符 8"/>
          <p:cNvCxnSpPr/>
          <p:nvPr userDrawn="1">
            <p:custDataLst>
              <p:tags r:id="rId13"/>
            </p:custDataLst>
          </p:nvPr>
        </p:nvCxnSpPr>
        <p:spPr>
          <a:xfrm>
            <a:off x="2995772" y="4129088"/>
            <a:ext cx="61995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副标题 5"/>
          <p:cNvSpPr>
            <a:spLocks noGrp="1"/>
          </p:cNvSpPr>
          <p:nvPr userDrawn="1">
            <p:ph type="subTitle" sz="quarter" idx="16" hasCustomPrompt="1"/>
            <p:custDataLst>
              <p:tags r:id="rId14"/>
            </p:custDataLst>
          </p:nvPr>
        </p:nvSpPr>
        <p:spPr>
          <a:xfrm>
            <a:off x="2920843" y="2065973"/>
            <a:ext cx="6350635" cy="448945"/>
          </a:xfrm>
          <a:prstGeom prst="rect">
            <a:avLst/>
          </a:prstGeom>
        </p:spPr>
        <p:txBody>
          <a:bodyPr vert="horz" wrap="square" lIns="91440" tIns="45720" rIns="91440" bIns="45720" rtlCol="0" anchor="b" anchorCtr="0">
            <a:normAutofit/>
          </a:bodyPr>
          <a:lstStyle>
            <a:lvl1pPr marL="0" indent="0" algn="dist">
              <a:buNone/>
              <a:defRPr lang="zh-CN" altLang="en-US" sz="2000" spc="200">
                <a:ln>
                  <a:noFill/>
                </a:ln>
                <a:solidFill>
                  <a:schemeClr val="tx1">
                    <a:lumMod val="85000"/>
                    <a:lumOff val="15000"/>
                  </a:schemeClr>
                </a:solidFill>
                <a:effectLst/>
                <a:uLnTx/>
                <a:latin typeface="Arial" panose="020B0604020202090204" pitchFamily="34" charset="0"/>
                <a:ea typeface="微软雅黑" charset="-122"/>
                <a:cs typeface="微软雅黑" charset="-122"/>
              </a:defRPr>
            </a:lvl1pPr>
          </a:lstStyle>
          <a:p>
            <a:pPr marL="228600" lvl="0" indent="-228600" algn="dist">
              <a:lnSpc>
                <a:spcPct val="100000"/>
              </a:lnSpc>
              <a:spcAft>
                <a:spcPts val="0"/>
              </a:spcAft>
              <a:buClrTx/>
              <a:buSzTx/>
            </a:pPr>
            <a:r>
              <a:rPr lang="zh-CN" altLang="en-US"/>
              <a:t>单击此处编辑副标题</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28" name="组合 27"/>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8"/>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2752725"/>
            <a:ext cx="12191998" cy="1352551"/>
            <a:chOff x="0" y="2752725"/>
            <a:chExt cx="12191998" cy="1352551"/>
          </a:xfrm>
        </p:grpSpPr>
        <p:sp>
          <p:nvSpPr>
            <p:cNvPr id="14" name="任意多边形: 形状 13"/>
            <p:cNvSpPr/>
            <p:nvPr userDrawn="1">
              <p:custDataLst>
                <p:tags r:id="rId3"/>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
          <p:nvSpPr>
            <p:cNvPr id="15" name="任意多边形: 形状 14"/>
            <p:cNvSpPr/>
            <p:nvPr userDrawn="1">
              <p:custDataLst>
                <p:tags r:id="rId4"/>
              </p:custDataLst>
            </p:nvPr>
          </p:nvSpPr>
          <p:spPr bwMode="auto">
            <a:xfrm flipV="1">
              <a:off x="0" y="2752725"/>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grpSp>
      <p:sp>
        <p:nvSpPr>
          <p:cNvPr id="7" name="矩形 6"/>
          <p:cNvSpPr/>
          <p:nvPr userDrawn="1">
            <p:custDataLst>
              <p:tags r:id="rId5"/>
            </p:custDataLst>
          </p:nvPr>
        </p:nvSpPr>
        <p:spPr>
          <a:xfrm>
            <a:off x="292075" y="303809"/>
            <a:ext cx="11607851" cy="625038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10" name="矩形 9"/>
          <p:cNvSpPr/>
          <p:nvPr userDrawn="1">
            <p:custDataLst>
              <p:tags r:id="rId6"/>
            </p:custDataLst>
          </p:nvPr>
        </p:nvSpPr>
        <p:spPr>
          <a:xfrm>
            <a:off x="5292408" y="2750185"/>
            <a:ext cx="454914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4" name="日期占位符 3"/>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副标题 1"/>
          <p:cNvSpPr>
            <a:spLocks noGrp="1"/>
          </p:cNvSpPr>
          <p:nvPr>
            <p:ph type="subTitle" idx="13" hasCustomPrompt="1"/>
            <p:custDataLst>
              <p:tags r:id="rId10"/>
            </p:custDataLst>
          </p:nvPr>
        </p:nvSpPr>
        <p:spPr>
          <a:xfrm>
            <a:off x="5446078" y="3509963"/>
            <a:ext cx="4241800" cy="505143"/>
          </a:xfrm>
        </p:spPr>
        <p:txBody>
          <a:bodyPr vert="horz" wrap="square" lIns="91440" tIns="45720" rIns="91440" bIns="45720" rtlCol="0">
            <a:normAutofit/>
          </a:bodyPr>
          <a:lstStyle>
            <a:lvl1pPr marL="0" indent="0" algn="l">
              <a:buNone/>
              <a:defRPr kumimoji="0" lang="zh-CN" altLang="en-US" b="0" i="0" kern="0" spc="200">
                <a:solidFill>
                  <a:schemeClr val="tx1">
                    <a:lumMod val="65000"/>
                    <a:lumOff val="35000"/>
                  </a:schemeClr>
                </a:solidFill>
                <a:latin typeface="Arial" panose="020B0604020202090204" pitchFamily="34" charset="0"/>
                <a:ea typeface="微软雅黑" charset="-122"/>
              </a:defRPr>
            </a:lvl1pPr>
          </a:lstStyle>
          <a:p>
            <a:pPr marL="228600" lvl="0" indent="-228600">
              <a:spcAft>
                <a:spcPts val="0"/>
              </a:spcAft>
            </a:pPr>
            <a:r>
              <a:rPr lang="zh-CN" altLang="en-US" dirty="0"/>
              <a:t>单击此处编辑副标题</a:t>
            </a:r>
            <a:endParaRPr lang="zh-CN" altLang="en-US" dirty="0"/>
          </a:p>
        </p:txBody>
      </p:sp>
      <p:sp>
        <p:nvSpPr>
          <p:cNvPr id="3" name="标题 2"/>
          <p:cNvSpPr>
            <a:spLocks noGrp="1"/>
          </p:cNvSpPr>
          <p:nvPr>
            <p:ph type="ctrTitle" idx="14" hasCustomPrompt="1"/>
            <p:custDataLst>
              <p:tags r:id="rId11"/>
            </p:custDataLst>
          </p:nvPr>
        </p:nvSpPr>
        <p:spPr>
          <a:xfrm>
            <a:off x="5446078" y="2750186"/>
            <a:ext cx="4241800" cy="726439"/>
          </a:xfrm>
        </p:spPr>
        <p:txBody>
          <a:bodyPr vert="horz" wrap="square" lIns="91440" tIns="45720" rIns="91440" bIns="45720" rtlCol="0" anchor="b" anchorCtr="0">
            <a:normAutofit/>
          </a:bodyPr>
          <a:lstStyle>
            <a:lvl1pPr>
              <a:defRPr lang="zh-CN" altLang="en-US" sz="3600" b="0" kern="0" spc="4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nSpc>
                <a:spcPct val="120000"/>
              </a:lnSpc>
            </a:pPr>
            <a:r>
              <a:rPr lang="zh-CN" altLang="en-US" dirty="0"/>
              <a:t>编辑标题</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27" name="组合 26"/>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90204" pitchFamily="34" charset="0"/>
                <a:ea typeface="微软雅黑" charset="-122"/>
              </a:defRPr>
            </a:lvl1pPr>
            <a:lvl2pPr eaLnBrk="1" fontAlgn="auto" latinLnBrk="0" hangingPunct="1">
              <a:defRPr sz="1600">
                <a:solidFill>
                  <a:schemeClr val="tx1"/>
                </a:solidFill>
                <a:latin typeface="Arial" panose="020B0604020202090204" pitchFamily="34" charset="0"/>
                <a:ea typeface="微软雅黑" charset="-122"/>
              </a:defRPr>
            </a:lvl2pPr>
            <a:lvl3pPr eaLnBrk="1" fontAlgn="auto" latinLnBrk="0" hangingPunct="1">
              <a:defRPr sz="1600">
                <a:solidFill>
                  <a:schemeClr val="tx1"/>
                </a:solidFill>
                <a:latin typeface="Arial" panose="020B0604020202090204" pitchFamily="34" charset="0"/>
                <a:ea typeface="微软雅黑" charset="-122"/>
              </a:defRPr>
            </a:lvl3pPr>
            <a:lvl4pPr eaLnBrk="1" fontAlgn="auto" latinLnBrk="0" hangingPunct="1">
              <a:defRPr sz="1600">
                <a:solidFill>
                  <a:schemeClr val="tx1"/>
                </a:solidFill>
                <a:latin typeface="Arial" panose="020B0604020202090204" pitchFamily="34" charset="0"/>
                <a:ea typeface="微软雅黑" charset="-122"/>
              </a:defRPr>
            </a:lvl4pPr>
            <a:lvl5pPr eaLnBrk="1" fontAlgn="auto" latinLnBrk="0" hangingPunct="1">
              <a:defRPr sz="160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30" name="组合 29"/>
          <p:cNvGrpSpPr/>
          <p:nvPr userDrawn="1">
            <p:custDataLst>
              <p:tags r:id="rId2"/>
            </p:custDataLst>
          </p:nvPr>
        </p:nvGrpSpPr>
        <p:grpSpPr>
          <a:xfrm>
            <a:off x="131041" y="106151"/>
            <a:ext cx="11929918" cy="160185"/>
            <a:chOff x="131041" y="390273"/>
            <a:chExt cx="11929918" cy="160185"/>
          </a:xfrm>
        </p:grpSpPr>
        <p:grpSp>
          <p:nvGrpSpPr>
            <p:cNvPr id="31" name="组合 30"/>
            <p:cNvGrpSpPr/>
            <p:nvPr/>
          </p:nvGrpSpPr>
          <p:grpSpPr>
            <a:xfrm>
              <a:off x="131041" y="390663"/>
              <a:ext cx="624118" cy="159795"/>
              <a:chOff x="131041" y="6019911"/>
              <a:chExt cx="624118" cy="144389"/>
            </a:xfrm>
          </p:grpSpPr>
          <p:sp>
            <p:nvSpPr>
              <p:cNvPr id="35" name="任意多边形: 形状 34"/>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6"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rot="10800000">
              <a:off x="11436841" y="390273"/>
              <a:ext cx="624118" cy="159795"/>
              <a:chOff x="131041" y="6019911"/>
              <a:chExt cx="624118" cy="144389"/>
            </a:xfrm>
          </p:grpSpPr>
          <p:sp>
            <p:nvSpPr>
              <p:cNvPr id="33" name="任意多边形: 形状 32"/>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90204" pitchFamily="34" charset="0"/>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Arial" panose="020B0604020202090204" pitchFamily="34" charset="0"/>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1"/>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9" name="灯片编号占位符 8"/>
          <p:cNvSpPr>
            <a:spLocks noGrp="1"/>
          </p:cNvSpPr>
          <p:nvPr>
            <p:ph type="sldNum" sz="quarter" idx="12"/>
            <p:custDataLst>
              <p:tags r:id="rId1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9" name="任意多边形: 形状 8"/>
          <p:cNvSpPr/>
          <p:nvPr userDrawn="1">
            <p:custDataLst>
              <p:tags r:id="rId6"/>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22" name="组合 21"/>
          <p:cNvGrpSpPr/>
          <p:nvPr userDrawn="1">
            <p:custDataLst>
              <p:tags r:id="rId2"/>
            </p:custDataLst>
          </p:nvPr>
        </p:nvGrpSpPr>
        <p:grpSpPr>
          <a:xfrm>
            <a:off x="131041" y="106151"/>
            <a:ext cx="11929918" cy="160185"/>
            <a:chOff x="131041" y="390273"/>
            <a:chExt cx="11929918" cy="160185"/>
          </a:xfrm>
        </p:grpSpPr>
        <p:grpSp>
          <p:nvGrpSpPr>
            <p:cNvPr id="28" name="组合 27"/>
            <p:cNvGrpSpPr/>
            <p:nvPr/>
          </p:nvGrpSpPr>
          <p:grpSpPr>
            <a:xfrm>
              <a:off x="131041" y="390663"/>
              <a:ext cx="624118" cy="159795"/>
              <a:chOff x="131041" y="6019911"/>
              <a:chExt cx="624118" cy="144389"/>
            </a:xfrm>
          </p:grpSpPr>
          <p:sp>
            <p:nvSpPr>
              <p:cNvPr id="32" name="任意多边形: 形状 31"/>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3"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9" name="组合 28"/>
            <p:cNvGrpSpPr/>
            <p:nvPr/>
          </p:nvGrpSpPr>
          <p:grpSpPr>
            <a:xfrm rot="10800000">
              <a:off x="11436841" y="390273"/>
              <a:ext cx="624118" cy="159795"/>
              <a:chOff x="131041" y="6019911"/>
              <a:chExt cx="624118" cy="144389"/>
            </a:xfrm>
          </p:grpSpPr>
          <p:sp>
            <p:nvSpPr>
              <p:cNvPr id="30" name="任意多边形: 形状 29"/>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8"/>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9"/>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a:off x="131041" y="106151"/>
            <a:ext cx="11929918" cy="160185"/>
            <a:chOff x="131041" y="390273"/>
            <a:chExt cx="11929918" cy="160185"/>
          </a:xfrm>
        </p:grpSpPr>
        <p:grpSp>
          <p:nvGrpSpPr>
            <p:cNvPr id="22" name="组合 21"/>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竖排标题 1"/>
          <p:cNvSpPr>
            <a:spLocks noGrp="1"/>
          </p:cNvSpPr>
          <p:nvPr>
            <p:ph type="title" orient="vert"/>
            <p:custDataLst>
              <p:tags r:id="rId7"/>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8"/>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90204" pitchFamily="34" charset="0"/>
                <a:ea typeface="微软雅黑" charset="-122"/>
              </a:defRPr>
            </a:lvl1pPr>
            <a:lvl2pPr indent="0" eaLnBrk="1" fontAlgn="auto" latinLnBrk="0" hangingPunct="1">
              <a:defRPr>
                <a:solidFill>
                  <a:schemeClr val="tx1"/>
                </a:solidFill>
                <a:latin typeface="Arial" panose="020B0604020202090204" pitchFamily="34" charset="0"/>
                <a:ea typeface="微软雅黑" charset="-122"/>
              </a:defRPr>
            </a:lvl2pPr>
            <a:lvl3pPr indent="0" eaLnBrk="1" fontAlgn="auto" latinLnBrk="0" hangingPunct="1">
              <a:defRPr>
                <a:solidFill>
                  <a:schemeClr val="tx1"/>
                </a:solidFill>
                <a:latin typeface="Arial" panose="020B0604020202090204" pitchFamily="34" charset="0"/>
                <a:ea typeface="微软雅黑" charset="-122"/>
              </a:defRPr>
            </a:lvl3pPr>
            <a:lvl4pPr indent="0" eaLnBrk="1" fontAlgn="auto" latinLnBrk="0" hangingPunct="1">
              <a:defRPr>
                <a:solidFill>
                  <a:schemeClr val="tx1"/>
                </a:solidFill>
                <a:latin typeface="Arial" panose="020B0604020202090204" pitchFamily="34" charset="0"/>
                <a:ea typeface="微软雅黑" charset="-122"/>
              </a:defRPr>
            </a:lvl4pPr>
            <a:lvl5pPr indent="0" eaLnBrk="1" fontAlgn="auto" latinLnBrk="0" hangingPunct="1">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0" name="组合 19"/>
          <p:cNvGrpSpPr/>
          <p:nvPr userDrawn="1">
            <p:custDataLst>
              <p:tags r:id="rId2"/>
            </p:custDataLst>
          </p:nvPr>
        </p:nvGrpSpPr>
        <p:grpSpPr>
          <a:xfrm>
            <a:off x="131041" y="106151"/>
            <a:ext cx="11929918" cy="160185"/>
            <a:chOff x="131041" y="390273"/>
            <a:chExt cx="11929918" cy="160185"/>
          </a:xfrm>
        </p:grpSpPr>
        <p:grpSp>
          <p:nvGrpSpPr>
            <p:cNvPr id="21" name="组合 20"/>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669930" y="952508"/>
            <a:ext cx="10852237" cy="5388907"/>
          </a:xfrm>
        </p:spPr>
        <p:txBody>
          <a:bodyPr wrap="square">
            <a:normAutofit/>
          </a:bodyPr>
          <a:lstStyle>
            <a:lvl1pPr>
              <a:defRPr>
                <a:solidFill>
                  <a:schemeClr val="tx1"/>
                </a:solidFill>
                <a:latin typeface="Arial" panose="020B0604020202090204" pitchFamily="34" charset="0"/>
                <a:ea typeface="微软雅黑" charset="-122"/>
              </a:defRPr>
            </a:lvl1pPr>
            <a:lvl2pPr>
              <a:defRPr>
                <a:solidFill>
                  <a:schemeClr val="tx1"/>
                </a:solidFill>
                <a:latin typeface="Arial" panose="020B0604020202090204" pitchFamily="34" charset="0"/>
                <a:ea typeface="微软雅黑" charset="-122"/>
              </a:defRPr>
            </a:lvl2pPr>
            <a:lvl3pPr>
              <a:defRPr>
                <a:solidFill>
                  <a:schemeClr val="tx1"/>
                </a:solidFill>
                <a:latin typeface="Arial" panose="020B0604020202090204" pitchFamily="34" charset="0"/>
                <a:ea typeface="微软雅黑" charset="-122"/>
              </a:defRPr>
            </a:lvl3pPr>
            <a:lvl4pPr>
              <a:defRPr>
                <a:solidFill>
                  <a:schemeClr val="tx1"/>
                </a:solidFill>
                <a:latin typeface="Arial" panose="020B0604020202090204" pitchFamily="34" charset="0"/>
                <a:ea typeface="微软雅黑" charset="-122"/>
              </a:defRPr>
            </a:lvl4pPr>
            <a:lvl5pPr>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0" y="0"/>
            <a:ext cx="12192000" cy="6857999"/>
            <a:chOff x="0" y="0"/>
            <a:chExt cx="12192000" cy="6857999"/>
          </a:xfrm>
        </p:grpSpPr>
        <p:grpSp>
          <p:nvGrpSpPr>
            <p:cNvPr id="13" name="组合 12"/>
            <p:cNvGrpSpPr/>
            <p:nvPr userDrawn="1"/>
          </p:nvGrpSpPr>
          <p:grpSpPr>
            <a:xfrm>
              <a:off x="1900407" y="0"/>
              <a:ext cx="10291593" cy="1352550"/>
              <a:chOff x="1900407" y="0"/>
              <a:chExt cx="10291593" cy="1352550"/>
            </a:xfrm>
          </p:grpSpPr>
          <p:sp>
            <p:nvSpPr>
              <p:cNvPr id="19"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0" name="任意多边形: 形状 19"/>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6" name="组合 15"/>
            <p:cNvGrpSpPr/>
            <p:nvPr userDrawn="1"/>
          </p:nvGrpSpPr>
          <p:grpSpPr>
            <a:xfrm rot="10800000">
              <a:off x="0" y="5505449"/>
              <a:ext cx="10291593" cy="1352550"/>
              <a:chOff x="1900407" y="0"/>
              <a:chExt cx="10291593" cy="1352550"/>
            </a:xfrm>
          </p:grpSpPr>
          <p:sp>
            <p:nvSpPr>
              <p:cNvPr id="17"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8" name="任意多边形: 形状 17"/>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3" name="日期占位符 2"/>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标题 1"/>
          <p:cNvSpPr>
            <a:spLocks noGrp="1"/>
          </p:cNvSpPr>
          <p:nvPr userDrawn="1">
            <p:ph type="title" idx="13" hasCustomPrompt="1"/>
            <p:custDataLst>
              <p:tags r:id="rId10"/>
            </p:custDataLst>
          </p:nvPr>
        </p:nvSpPr>
        <p:spPr>
          <a:xfrm>
            <a:off x="2869346" y="2452688"/>
            <a:ext cx="6453309" cy="1398905"/>
          </a:xfrm>
        </p:spPr>
        <p:txBody>
          <a:bodyPr vert="horz" wrap="square" lIns="91440" tIns="45720" rIns="91440" bIns="45720" rtlCol="0" anchor="b" anchorCtr="0">
            <a:normAutofit/>
          </a:bodyPr>
          <a:lstStyle>
            <a:lvl1pPr algn="dist">
              <a:defRPr lang="zh-CN" altLang="en-US" sz="8000" b="0" spc="10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7" name="文本占位符 6"/>
          <p:cNvSpPr>
            <a:spLocks noGrp="1"/>
          </p:cNvSpPr>
          <p:nvPr userDrawn="1">
            <p:ph type="body" idx="14" hasCustomPrompt="1"/>
            <p:custDataLst>
              <p:tags r:id="rId11"/>
            </p:custDataLst>
          </p:nvPr>
        </p:nvSpPr>
        <p:spPr>
          <a:xfrm>
            <a:off x="2869346" y="4043997"/>
            <a:ext cx="6453309" cy="651980"/>
          </a:xfrm>
        </p:spPr>
        <p:txBody>
          <a:bodyPr vert="horz" wrap="square" lIns="91440" tIns="45720" rIns="91440" bIns="45720" rtlCol="0" anchor="t" anchorCtr="0">
            <a:normAutofit/>
          </a:bodyPr>
          <a:lstStyle>
            <a:lvl1pPr marL="0" indent="0" algn="ctr">
              <a:buNone/>
              <a:defRPr lang="zh-CN" altLang="en-US" sz="2000" spc="200">
                <a:ln>
                  <a:noFill/>
                </a:ln>
                <a:solidFill>
                  <a:schemeClr val="tx1">
                    <a:lumMod val="65000"/>
                    <a:lumOff val="35000"/>
                  </a:schemeClr>
                </a:solidFill>
                <a:effectLst/>
                <a:uLnTx/>
                <a:latin typeface="Arial" panose="020B0604020202090204" pitchFamily="34" charset="0"/>
                <a:ea typeface="微软雅黑" charset="-122"/>
                <a:cs typeface="微软雅黑" charset="-122"/>
              </a:defRPr>
            </a:lvl1pPr>
          </a:lstStyle>
          <a:p>
            <a:pPr marL="228600" lvl="0" indent="-228600" algn="ctr">
              <a:lnSpc>
                <a:spcPct val="100000"/>
              </a:lnSpc>
              <a:spcAft>
                <a:spcPts val="0"/>
              </a:spcAft>
              <a:buClrTx/>
              <a:buSzTx/>
            </a:pPr>
            <a:r>
              <a:rPr lang="zh-CN" altLang="en-US" dirty="0"/>
              <a:t>单击此处编辑副标题</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rot="0">
            <a:off x="130810" y="106680"/>
            <a:ext cx="624205" cy="160020"/>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userDrawn="1">
            <p:custDataLst>
              <p:tags r:id="rId5"/>
            </p:custDataLst>
          </p:nvPr>
        </p:nvGrpSpPr>
        <p:grpSpPr>
          <a:xfrm rot="10800000">
            <a:off x="11436985" y="106045"/>
            <a:ext cx="624205" cy="160020"/>
            <a:chOff x="131041" y="6019911"/>
            <a:chExt cx="624118" cy="144389"/>
          </a:xfrm>
        </p:grpSpPr>
        <p:sp>
          <p:nvSpPr>
            <p:cNvPr id="28" name="任意多边形: 形状 2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rot="0">
            <a:off x="130810" y="106680"/>
            <a:ext cx="624205" cy="160020"/>
            <a:chOff x="131041" y="6019911"/>
            <a:chExt cx="624118" cy="144389"/>
          </a:xfrm>
        </p:grpSpPr>
        <p:sp>
          <p:nvSpPr>
            <p:cNvPr id="20" name="任意多边形: 形状 1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7" name="组合 16"/>
          <p:cNvGrpSpPr/>
          <p:nvPr userDrawn="1">
            <p:custDataLst>
              <p:tags r:id="rId5"/>
            </p:custDataLst>
          </p:nvPr>
        </p:nvGrpSpPr>
        <p:grpSpPr>
          <a:xfrm rot="10800000">
            <a:off x="11436985" y="106045"/>
            <a:ext cx="624205" cy="160020"/>
            <a:chOff x="131041" y="6019911"/>
            <a:chExt cx="624118" cy="144389"/>
          </a:xfrm>
        </p:grpSpPr>
        <p:sp>
          <p:nvSpPr>
            <p:cNvPr id="18" name="任意多边形: 形状 1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10" name="矩形 9"/>
          <p:cNvSpPr/>
          <p:nvPr userDrawn="1">
            <p:custDataLst>
              <p:tags r:id="rId8"/>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3"/>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90204" pitchFamily="34" charset="0"/>
                <a:ea typeface="微软雅黑"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4" name="组合 13"/>
          <p:cNvGrpSpPr/>
          <p:nvPr>
            <p:custDataLst>
              <p:tags r:id="rId9"/>
            </p:custDataLst>
          </p:nvPr>
        </p:nvGrpSpPr>
        <p:grpSpPr>
          <a:xfrm rot="10800000">
            <a:off x="11436841" y="106151"/>
            <a:ext cx="624118" cy="159795"/>
            <a:chOff x="131041" y="6019911"/>
            <a:chExt cx="624118" cy="144389"/>
          </a:xfrm>
        </p:grpSpPr>
        <p:sp>
          <p:nvSpPr>
            <p:cNvPr id="15" name="任意多边形: 形状 14"/>
            <p:cNvSpPr/>
            <p:nvPr>
              <p:custDataLst>
                <p:tags r:id="rId10"/>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6" name="Freeform 5"/>
            <p:cNvSpPr/>
            <p:nvPr>
              <p:custDataLst>
                <p:tags r:id="rId11"/>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90204" pitchFamily="34" charset="0"/>
                <a:ea typeface="微软雅黑"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4" name="组合 23"/>
          <p:cNvGrpSpPr/>
          <p:nvPr userDrawn="1">
            <p:custDataLst>
              <p:tags r:id="rId3"/>
            </p:custDataLst>
          </p:nvPr>
        </p:nvGrpSpPr>
        <p:grpSpPr>
          <a:xfrm rot="0">
            <a:off x="130810" y="6540500"/>
            <a:ext cx="624205" cy="160020"/>
            <a:chOff x="131041" y="6019911"/>
            <a:chExt cx="624118" cy="144389"/>
          </a:xfrm>
        </p:grpSpPr>
        <p:sp>
          <p:nvSpPr>
            <p:cNvPr id="28" name="任意多边形: 形状 27"/>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5" name="组合 24"/>
          <p:cNvGrpSpPr/>
          <p:nvPr userDrawn="1">
            <p:custDataLst>
              <p:tags r:id="rId6"/>
            </p:custDataLst>
          </p:nvPr>
        </p:nvGrpSpPr>
        <p:grpSpPr>
          <a:xfrm rot="10800000">
            <a:off x="11436985" y="6540500"/>
            <a:ext cx="624205" cy="160020"/>
            <a:chOff x="131041" y="6019911"/>
            <a:chExt cx="624118" cy="144389"/>
          </a:xfrm>
        </p:grpSpPr>
        <p:sp>
          <p:nvSpPr>
            <p:cNvPr id="26" name="任意多边形: 形状 25"/>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2" name="组合 21"/>
          <p:cNvGrpSpPr/>
          <p:nvPr userDrawn="1">
            <p:custDataLst>
              <p:tags r:id="rId3"/>
            </p:custDataLst>
          </p:nvPr>
        </p:nvGrpSpPr>
        <p:grpSpPr>
          <a:xfrm rot="0">
            <a:off x="130810" y="6400165"/>
            <a:ext cx="986790" cy="248285"/>
            <a:chOff x="131041" y="6022293"/>
            <a:chExt cx="624118" cy="142009"/>
          </a:xfrm>
        </p:grpSpPr>
        <p:sp>
          <p:nvSpPr>
            <p:cNvPr id="27" name="任意多边形: 形状 26"/>
            <p:cNvSpPr/>
            <p:nvPr>
              <p:custDataLst>
                <p:tags r:id="rId4"/>
              </p:custDataLst>
            </p:nvPr>
          </p:nvSpPr>
          <p:spPr bwMode="auto">
            <a:xfrm>
              <a:off x="131041" y="6022295"/>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8" name="Freeform 5"/>
            <p:cNvSpPr/>
            <p:nvPr>
              <p:custDataLst>
                <p:tags r:id="rId5"/>
              </p:custDataLst>
            </p:nvPr>
          </p:nvSpPr>
          <p:spPr bwMode="auto">
            <a:xfrm>
              <a:off x="277969" y="6022293"/>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userDrawn="1">
            <p:custDataLst>
              <p:tags r:id="rId6"/>
            </p:custDataLst>
          </p:nvPr>
        </p:nvGrpSpPr>
        <p:grpSpPr>
          <a:xfrm rot="10800000">
            <a:off x="11074400" y="6395085"/>
            <a:ext cx="986790" cy="248285"/>
            <a:chOff x="131041" y="6022283"/>
            <a:chExt cx="624118" cy="142016"/>
          </a:xfrm>
        </p:grpSpPr>
        <p:sp>
          <p:nvSpPr>
            <p:cNvPr id="24" name="任意多边形: 形状 23"/>
            <p:cNvSpPr/>
            <p:nvPr>
              <p:custDataLst>
                <p:tags r:id="rId7"/>
              </p:custDataLst>
            </p:nvPr>
          </p:nvSpPr>
          <p:spPr bwMode="auto">
            <a:xfrm>
              <a:off x="131041" y="602228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5" name="Freeform 5"/>
            <p:cNvSpPr/>
            <p:nvPr>
              <p:custDataLst>
                <p:tags r:id="rId8"/>
              </p:custDataLst>
            </p:nvPr>
          </p:nvSpPr>
          <p:spPr bwMode="auto">
            <a:xfrm>
              <a:off x="277969" y="6022292"/>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0"/>
            <a:ext cx="12192000" cy="6857999"/>
            <a:chOff x="0" y="0"/>
            <a:chExt cx="12192000" cy="6857999"/>
          </a:xfrm>
        </p:grpSpPr>
        <p:grpSp>
          <p:nvGrpSpPr>
            <p:cNvPr id="5" name="组合 4"/>
            <p:cNvGrpSpPr/>
            <p:nvPr userDrawn="1"/>
          </p:nvGrpSpPr>
          <p:grpSpPr>
            <a:xfrm>
              <a:off x="1900407" y="0"/>
              <a:ext cx="10291593" cy="1352550"/>
              <a:chOff x="1900407" y="0"/>
              <a:chExt cx="10291593" cy="1352550"/>
            </a:xfrm>
          </p:grpSpPr>
          <p:sp>
            <p:nvSpPr>
              <p:cNvPr id="15"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9" name="任意多边形: 形状 18"/>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0" name="组合 19"/>
            <p:cNvGrpSpPr/>
            <p:nvPr userDrawn="1"/>
          </p:nvGrpSpPr>
          <p:grpSpPr>
            <a:xfrm rot="10800000">
              <a:off x="0" y="5505449"/>
              <a:ext cx="10291593" cy="1352550"/>
              <a:chOff x="1900407" y="0"/>
              <a:chExt cx="10291593" cy="1352550"/>
            </a:xfrm>
          </p:grpSpPr>
          <p:sp>
            <p:nvSpPr>
              <p:cNvPr id="21"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7" name="任意多边形: 形状 26"/>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16" name="日期占位符 15"/>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18" name="灯片编号占位符 17"/>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2" name="标题 1"/>
          <p:cNvSpPr>
            <a:spLocks noGrp="1"/>
          </p:cNvSpPr>
          <p:nvPr userDrawn="1">
            <p:ph type="ctrTitle" idx="13" hasCustomPrompt="1"/>
            <p:custDataLst>
              <p:tags r:id="rId10"/>
            </p:custDataLst>
          </p:nvPr>
        </p:nvSpPr>
        <p:spPr>
          <a:xfrm>
            <a:off x="2920524" y="2717483"/>
            <a:ext cx="6350000" cy="1217295"/>
          </a:xfrm>
        </p:spPr>
        <p:txBody>
          <a:bodyPr vert="horz" wrap="square" lIns="91440" tIns="45720" rIns="91440" bIns="45720" rtlCol="0" anchor="t" anchorCtr="0">
            <a:normAutofit/>
          </a:bodyPr>
          <a:lstStyle>
            <a:lvl1pPr algn="dist">
              <a:defRPr lang="zh-CN" altLang="en-US" sz="7200" b="0" spc="7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3" name="文本占位符 2"/>
          <p:cNvSpPr>
            <a:spLocks noGrp="1"/>
          </p:cNvSpPr>
          <p:nvPr userDrawn="1">
            <p:ph type="body" idx="14" hasCustomPrompt="1"/>
            <p:custDataLst>
              <p:tags r:id="rId11"/>
            </p:custDataLst>
          </p:nvPr>
        </p:nvSpPr>
        <p:spPr>
          <a:xfrm>
            <a:off x="7250589" y="4357688"/>
            <a:ext cx="1944370" cy="408940"/>
          </a:xfrm>
        </p:spPr>
        <p:txBody>
          <a:bodyPr vert="horz" wrap="square" lIns="91440" tIns="45720" rIns="91440" bIns="45720" rtlCol="0" anchor="ctr">
            <a:normAutofit/>
          </a:bodyPr>
          <a:lstStyle>
            <a:lvl1pPr marL="0" indent="0" algn="r">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lgn="r"/>
            <a:r>
              <a:rPr lang="zh-CN" altLang="en-US"/>
              <a:t>编辑文本</a:t>
            </a:r>
            <a:endParaRPr lang="zh-CN" altLang="en-US"/>
          </a:p>
        </p:txBody>
      </p:sp>
      <p:sp>
        <p:nvSpPr>
          <p:cNvPr id="4" name="文本占位符 3"/>
          <p:cNvSpPr>
            <a:spLocks noGrp="1"/>
          </p:cNvSpPr>
          <p:nvPr userDrawn="1">
            <p:ph type="body" sz="quarter" idx="15" hasCustomPrompt="1"/>
            <p:custDataLst>
              <p:tags r:id="rId12"/>
            </p:custDataLst>
          </p:nvPr>
        </p:nvSpPr>
        <p:spPr>
          <a:xfrm>
            <a:off x="2996088" y="4357688"/>
            <a:ext cx="1944370" cy="408940"/>
          </a:xfrm>
          <a:prstGeom prst="rect">
            <a:avLst/>
          </a:prstGeom>
        </p:spPr>
        <p:txBody>
          <a:bodyPr vert="horz" wrap="square" lIns="91440" tIns="45720" rIns="91440" bIns="45720" rtlCol="0" anchor="ctr">
            <a:normAutofit/>
          </a:bodyPr>
          <a:lstStyle>
            <a:lvl1pPr marL="0" indent="0" algn="l">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r>
              <a:rPr lang="zh-CN" altLang="en-US"/>
              <a:t>编辑文本</a:t>
            </a:r>
            <a:endParaRPr lang="zh-CN" altLang="en-US"/>
          </a:p>
        </p:txBody>
      </p:sp>
      <p:cxnSp>
        <p:nvCxnSpPr>
          <p:cNvPr id="9" name="直接连接符 8"/>
          <p:cNvCxnSpPr/>
          <p:nvPr userDrawn="1">
            <p:custDataLst>
              <p:tags r:id="rId13"/>
            </p:custDataLst>
          </p:nvPr>
        </p:nvCxnSpPr>
        <p:spPr>
          <a:xfrm>
            <a:off x="2995772" y="4129088"/>
            <a:ext cx="61995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副标题 5"/>
          <p:cNvSpPr>
            <a:spLocks noGrp="1"/>
          </p:cNvSpPr>
          <p:nvPr userDrawn="1">
            <p:ph type="subTitle" sz="quarter" idx="16" hasCustomPrompt="1"/>
            <p:custDataLst>
              <p:tags r:id="rId14"/>
            </p:custDataLst>
          </p:nvPr>
        </p:nvSpPr>
        <p:spPr>
          <a:xfrm>
            <a:off x="2920843" y="2065973"/>
            <a:ext cx="6350635" cy="448945"/>
          </a:xfrm>
          <a:prstGeom prst="rect">
            <a:avLst/>
          </a:prstGeom>
        </p:spPr>
        <p:txBody>
          <a:bodyPr vert="horz" wrap="square" lIns="91440" tIns="45720" rIns="91440" bIns="45720" rtlCol="0" anchor="b" anchorCtr="0">
            <a:normAutofit/>
          </a:bodyPr>
          <a:lstStyle>
            <a:lvl1pPr marL="0" indent="0" algn="dist">
              <a:buNone/>
              <a:defRPr lang="zh-CN" altLang="en-US" sz="2000" spc="200">
                <a:ln>
                  <a:noFill/>
                </a:ln>
                <a:solidFill>
                  <a:schemeClr val="tx1">
                    <a:lumMod val="85000"/>
                    <a:lumOff val="15000"/>
                  </a:schemeClr>
                </a:solidFill>
                <a:effectLst/>
                <a:uLnTx/>
                <a:latin typeface="Arial" panose="020B0604020202090204" pitchFamily="34" charset="0"/>
                <a:ea typeface="微软雅黑" charset="-122"/>
                <a:cs typeface="微软雅黑" charset="-122"/>
              </a:defRPr>
            </a:lvl1pPr>
          </a:lstStyle>
          <a:p>
            <a:pPr marL="228600" lvl="0" indent="-228600" algn="dist">
              <a:lnSpc>
                <a:spcPct val="100000"/>
              </a:lnSpc>
              <a:spcAft>
                <a:spcPts val="0"/>
              </a:spcAft>
              <a:buClrTx/>
              <a:buSzTx/>
            </a:pPr>
            <a:r>
              <a:rPr lang="zh-CN" altLang="en-US"/>
              <a:t>单击此处编辑副标题</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28" name="组合 27"/>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8"/>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2752725"/>
            <a:ext cx="12191998" cy="1352551"/>
            <a:chOff x="0" y="2752725"/>
            <a:chExt cx="12191998" cy="1352551"/>
          </a:xfrm>
        </p:grpSpPr>
        <p:sp>
          <p:nvSpPr>
            <p:cNvPr id="14" name="任意多边形: 形状 13"/>
            <p:cNvSpPr/>
            <p:nvPr userDrawn="1">
              <p:custDataLst>
                <p:tags r:id="rId3"/>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
          <p:nvSpPr>
            <p:cNvPr id="15" name="任意多边形: 形状 14"/>
            <p:cNvSpPr/>
            <p:nvPr userDrawn="1">
              <p:custDataLst>
                <p:tags r:id="rId4"/>
              </p:custDataLst>
            </p:nvPr>
          </p:nvSpPr>
          <p:spPr bwMode="auto">
            <a:xfrm flipV="1">
              <a:off x="0" y="2752725"/>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grpSp>
      <p:sp>
        <p:nvSpPr>
          <p:cNvPr id="7" name="矩形 6"/>
          <p:cNvSpPr/>
          <p:nvPr userDrawn="1">
            <p:custDataLst>
              <p:tags r:id="rId5"/>
            </p:custDataLst>
          </p:nvPr>
        </p:nvSpPr>
        <p:spPr>
          <a:xfrm>
            <a:off x="292075" y="303809"/>
            <a:ext cx="11607851" cy="625038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10" name="矩形 9"/>
          <p:cNvSpPr/>
          <p:nvPr userDrawn="1">
            <p:custDataLst>
              <p:tags r:id="rId6"/>
            </p:custDataLst>
          </p:nvPr>
        </p:nvSpPr>
        <p:spPr>
          <a:xfrm>
            <a:off x="5292408" y="2750185"/>
            <a:ext cx="454914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4" name="日期占位符 3"/>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副标题 1"/>
          <p:cNvSpPr>
            <a:spLocks noGrp="1"/>
          </p:cNvSpPr>
          <p:nvPr>
            <p:ph type="subTitle" idx="13" hasCustomPrompt="1"/>
            <p:custDataLst>
              <p:tags r:id="rId10"/>
            </p:custDataLst>
          </p:nvPr>
        </p:nvSpPr>
        <p:spPr>
          <a:xfrm>
            <a:off x="5446078" y="3509963"/>
            <a:ext cx="4241800" cy="505143"/>
          </a:xfrm>
        </p:spPr>
        <p:txBody>
          <a:bodyPr vert="horz" wrap="square" lIns="91440" tIns="45720" rIns="91440" bIns="45720" rtlCol="0">
            <a:normAutofit/>
          </a:bodyPr>
          <a:lstStyle>
            <a:lvl1pPr marL="0" indent="0" algn="l">
              <a:buNone/>
              <a:defRPr kumimoji="0" lang="zh-CN" altLang="en-US" b="0" i="0" kern="0" spc="200">
                <a:solidFill>
                  <a:schemeClr val="tx1">
                    <a:lumMod val="65000"/>
                    <a:lumOff val="35000"/>
                  </a:schemeClr>
                </a:solidFill>
                <a:latin typeface="Arial" panose="020B0604020202090204" pitchFamily="34" charset="0"/>
                <a:ea typeface="微软雅黑" charset="-122"/>
              </a:defRPr>
            </a:lvl1pPr>
          </a:lstStyle>
          <a:p>
            <a:pPr marL="228600" lvl="0" indent="-228600">
              <a:spcAft>
                <a:spcPts val="0"/>
              </a:spcAft>
            </a:pPr>
            <a:r>
              <a:rPr lang="zh-CN" altLang="en-US" dirty="0"/>
              <a:t>单击此处编辑副标题</a:t>
            </a:r>
            <a:endParaRPr lang="zh-CN" altLang="en-US" dirty="0"/>
          </a:p>
        </p:txBody>
      </p:sp>
      <p:sp>
        <p:nvSpPr>
          <p:cNvPr id="3" name="标题 2"/>
          <p:cNvSpPr>
            <a:spLocks noGrp="1"/>
          </p:cNvSpPr>
          <p:nvPr>
            <p:ph type="ctrTitle" idx="14" hasCustomPrompt="1"/>
            <p:custDataLst>
              <p:tags r:id="rId11"/>
            </p:custDataLst>
          </p:nvPr>
        </p:nvSpPr>
        <p:spPr>
          <a:xfrm>
            <a:off x="5446078" y="2750186"/>
            <a:ext cx="4241800" cy="726439"/>
          </a:xfrm>
        </p:spPr>
        <p:txBody>
          <a:bodyPr vert="horz" wrap="square" lIns="91440" tIns="45720" rIns="91440" bIns="45720" rtlCol="0" anchor="b" anchorCtr="0">
            <a:normAutofit/>
          </a:bodyPr>
          <a:lstStyle>
            <a:lvl1pPr>
              <a:defRPr lang="zh-CN" altLang="en-US" sz="3600" b="0" kern="0" spc="4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nSpc>
                <a:spcPct val="120000"/>
              </a:lnSpc>
            </a:pPr>
            <a:r>
              <a:rPr lang="zh-CN" altLang="en-US" dirty="0"/>
              <a:t>编辑标题</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27" name="组合 26"/>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90204" pitchFamily="34" charset="0"/>
                <a:ea typeface="微软雅黑" charset="-122"/>
              </a:defRPr>
            </a:lvl1pPr>
            <a:lvl2pPr eaLnBrk="1" fontAlgn="auto" latinLnBrk="0" hangingPunct="1">
              <a:defRPr sz="1600">
                <a:solidFill>
                  <a:schemeClr val="tx1"/>
                </a:solidFill>
                <a:latin typeface="Arial" panose="020B0604020202090204" pitchFamily="34" charset="0"/>
                <a:ea typeface="微软雅黑" charset="-122"/>
              </a:defRPr>
            </a:lvl2pPr>
            <a:lvl3pPr eaLnBrk="1" fontAlgn="auto" latinLnBrk="0" hangingPunct="1">
              <a:defRPr sz="1600">
                <a:solidFill>
                  <a:schemeClr val="tx1"/>
                </a:solidFill>
                <a:latin typeface="Arial" panose="020B0604020202090204" pitchFamily="34" charset="0"/>
                <a:ea typeface="微软雅黑" charset="-122"/>
              </a:defRPr>
            </a:lvl3pPr>
            <a:lvl4pPr eaLnBrk="1" fontAlgn="auto" latinLnBrk="0" hangingPunct="1">
              <a:defRPr sz="1600">
                <a:solidFill>
                  <a:schemeClr val="tx1"/>
                </a:solidFill>
                <a:latin typeface="Arial" panose="020B0604020202090204" pitchFamily="34" charset="0"/>
                <a:ea typeface="微软雅黑" charset="-122"/>
              </a:defRPr>
            </a:lvl4pPr>
            <a:lvl5pPr eaLnBrk="1" fontAlgn="auto" latinLnBrk="0" hangingPunct="1">
              <a:defRPr sz="160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30" name="组合 29"/>
          <p:cNvGrpSpPr/>
          <p:nvPr userDrawn="1">
            <p:custDataLst>
              <p:tags r:id="rId2"/>
            </p:custDataLst>
          </p:nvPr>
        </p:nvGrpSpPr>
        <p:grpSpPr>
          <a:xfrm>
            <a:off x="131041" y="106151"/>
            <a:ext cx="11929918" cy="160185"/>
            <a:chOff x="131041" y="390273"/>
            <a:chExt cx="11929918" cy="160185"/>
          </a:xfrm>
        </p:grpSpPr>
        <p:grpSp>
          <p:nvGrpSpPr>
            <p:cNvPr id="31" name="组合 30"/>
            <p:cNvGrpSpPr/>
            <p:nvPr/>
          </p:nvGrpSpPr>
          <p:grpSpPr>
            <a:xfrm>
              <a:off x="131041" y="390663"/>
              <a:ext cx="624118" cy="159795"/>
              <a:chOff x="131041" y="6019911"/>
              <a:chExt cx="624118" cy="144389"/>
            </a:xfrm>
          </p:grpSpPr>
          <p:sp>
            <p:nvSpPr>
              <p:cNvPr id="35" name="任意多边形: 形状 34"/>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6"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rot="10800000">
              <a:off x="11436841" y="390273"/>
              <a:ext cx="624118" cy="159795"/>
              <a:chOff x="131041" y="6019911"/>
              <a:chExt cx="624118" cy="144389"/>
            </a:xfrm>
          </p:grpSpPr>
          <p:sp>
            <p:nvSpPr>
              <p:cNvPr id="33" name="任意多边形: 形状 32"/>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90204" pitchFamily="34" charset="0"/>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Arial" panose="020B0604020202090204" pitchFamily="34" charset="0"/>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1"/>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9" name="灯片编号占位符 8"/>
          <p:cNvSpPr>
            <a:spLocks noGrp="1"/>
          </p:cNvSpPr>
          <p:nvPr>
            <p:ph type="sldNum" sz="quarter" idx="12"/>
            <p:custDataLst>
              <p:tags r:id="rId1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9" name="任意多边形: 形状 8"/>
          <p:cNvSpPr/>
          <p:nvPr userDrawn="1">
            <p:custDataLst>
              <p:tags r:id="rId6"/>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22" name="组合 21"/>
          <p:cNvGrpSpPr/>
          <p:nvPr userDrawn="1">
            <p:custDataLst>
              <p:tags r:id="rId2"/>
            </p:custDataLst>
          </p:nvPr>
        </p:nvGrpSpPr>
        <p:grpSpPr>
          <a:xfrm>
            <a:off x="131041" y="106151"/>
            <a:ext cx="11929918" cy="160185"/>
            <a:chOff x="131041" y="390273"/>
            <a:chExt cx="11929918" cy="160185"/>
          </a:xfrm>
        </p:grpSpPr>
        <p:grpSp>
          <p:nvGrpSpPr>
            <p:cNvPr id="28" name="组合 27"/>
            <p:cNvGrpSpPr/>
            <p:nvPr/>
          </p:nvGrpSpPr>
          <p:grpSpPr>
            <a:xfrm>
              <a:off x="131041" y="390663"/>
              <a:ext cx="624118" cy="159795"/>
              <a:chOff x="131041" y="6019911"/>
              <a:chExt cx="624118" cy="144389"/>
            </a:xfrm>
          </p:grpSpPr>
          <p:sp>
            <p:nvSpPr>
              <p:cNvPr id="32" name="任意多边形: 形状 31"/>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3"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9" name="组合 28"/>
            <p:cNvGrpSpPr/>
            <p:nvPr/>
          </p:nvGrpSpPr>
          <p:grpSpPr>
            <a:xfrm rot="10800000">
              <a:off x="11436841" y="390273"/>
              <a:ext cx="624118" cy="159795"/>
              <a:chOff x="131041" y="6019911"/>
              <a:chExt cx="624118" cy="144389"/>
            </a:xfrm>
          </p:grpSpPr>
          <p:sp>
            <p:nvSpPr>
              <p:cNvPr id="30" name="任意多边形: 形状 29"/>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8"/>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9"/>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a:off x="131041" y="106151"/>
            <a:ext cx="11929918" cy="160185"/>
            <a:chOff x="131041" y="390273"/>
            <a:chExt cx="11929918" cy="160185"/>
          </a:xfrm>
        </p:grpSpPr>
        <p:grpSp>
          <p:nvGrpSpPr>
            <p:cNvPr id="22" name="组合 21"/>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竖排标题 1"/>
          <p:cNvSpPr>
            <a:spLocks noGrp="1"/>
          </p:cNvSpPr>
          <p:nvPr>
            <p:ph type="title" orient="vert"/>
            <p:custDataLst>
              <p:tags r:id="rId7"/>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8"/>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90204" pitchFamily="34" charset="0"/>
                <a:ea typeface="微软雅黑" charset="-122"/>
              </a:defRPr>
            </a:lvl1pPr>
            <a:lvl2pPr indent="0" eaLnBrk="1" fontAlgn="auto" latinLnBrk="0" hangingPunct="1">
              <a:defRPr>
                <a:solidFill>
                  <a:schemeClr val="tx1"/>
                </a:solidFill>
                <a:latin typeface="Arial" panose="020B0604020202090204" pitchFamily="34" charset="0"/>
                <a:ea typeface="微软雅黑" charset="-122"/>
              </a:defRPr>
            </a:lvl2pPr>
            <a:lvl3pPr indent="0" eaLnBrk="1" fontAlgn="auto" latinLnBrk="0" hangingPunct="1">
              <a:defRPr>
                <a:solidFill>
                  <a:schemeClr val="tx1"/>
                </a:solidFill>
                <a:latin typeface="Arial" panose="020B0604020202090204" pitchFamily="34" charset="0"/>
                <a:ea typeface="微软雅黑" charset="-122"/>
              </a:defRPr>
            </a:lvl3pPr>
            <a:lvl4pPr indent="0" eaLnBrk="1" fontAlgn="auto" latinLnBrk="0" hangingPunct="1">
              <a:defRPr>
                <a:solidFill>
                  <a:schemeClr val="tx1"/>
                </a:solidFill>
                <a:latin typeface="Arial" panose="020B0604020202090204" pitchFamily="34" charset="0"/>
                <a:ea typeface="微软雅黑" charset="-122"/>
              </a:defRPr>
            </a:lvl4pPr>
            <a:lvl5pPr indent="0" eaLnBrk="1" fontAlgn="auto" latinLnBrk="0" hangingPunct="1">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0" name="组合 19"/>
          <p:cNvGrpSpPr/>
          <p:nvPr userDrawn="1">
            <p:custDataLst>
              <p:tags r:id="rId2"/>
            </p:custDataLst>
          </p:nvPr>
        </p:nvGrpSpPr>
        <p:grpSpPr>
          <a:xfrm>
            <a:off x="131041" y="106151"/>
            <a:ext cx="11929918" cy="160185"/>
            <a:chOff x="131041" y="390273"/>
            <a:chExt cx="11929918" cy="160185"/>
          </a:xfrm>
        </p:grpSpPr>
        <p:grpSp>
          <p:nvGrpSpPr>
            <p:cNvPr id="21" name="组合 20"/>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669930" y="952508"/>
            <a:ext cx="10852237" cy="5388907"/>
          </a:xfrm>
        </p:spPr>
        <p:txBody>
          <a:bodyPr wrap="square">
            <a:normAutofit/>
          </a:bodyPr>
          <a:lstStyle>
            <a:lvl1pPr>
              <a:defRPr>
                <a:solidFill>
                  <a:schemeClr val="tx1"/>
                </a:solidFill>
                <a:latin typeface="Arial" panose="020B0604020202090204" pitchFamily="34" charset="0"/>
                <a:ea typeface="微软雅黑" charset="-122"/>
              </a:defRPr>
            </a:lvl1pPr>
            <a:lvl2pPr>
              <a:defRPr>
                <a:solidFill>
                  <a:schemeClr val="tx1"/>
                </a:solidFill>
                <a:latin typeface="Arial" panose="020B0604020202090204" pitchFamily="34" charset="0"/>
                <a:ea typeface="微软雅黑" charset="-122"/>
              </a:defRPr>
            </a:lvl2pPr>
            <a:lvl3pPr>
              <a:defRPr>
                <a:solidFill>
                  <a:schemeClr val="tx1"/>
                </a:solidFill>
                <a:latin typeface="Arial" panose="020B0604020202090204" pitchFamily="34" charset="0"/>
                <a:ea typeface="微软雅黑" charset="-122"/>
              </a:defRPr>
            </a:lvl3pPr>
            <a:lvl4pPr>
              <a:defRPr>
                <a:solidFill>
                  <a:schemeClr val="tx1"/>
                </a:solidFill>
                <a:latin typeface="Arial" panose="020B0604020202090204" pitchFamily="34" charset="0"/>
                <a:ea typeface="微软雅黑" charset="-122"/>
              </a:defRPr>
            </a:lvl4pPr>
            <a:lvl5pPr>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0" y="0"/>
            <a:ext cx="12192000" cy="6857999"/>
            <a:chOff x="0" y="0"/>
            <a:chExt cx="12192000" cy="6857999"/>
          </a:xfrm>
        </p:grpSpPr>
        <p:grpSp>
          <p:nvGrpSpPr>
            <p:cNvPr id="13" name="组合 12"/>
            <p:cNvGrpSpPr/>
            <p:nvPr userDrawn="1"/>
          </p:nvGrpSpPr>
          <p:grpSpPr>
            <a:xfrm>
              <a:off x="1900407" y="0"/>
              <a:ext cx="10291593" cy="1352550"/>
              <a:chOff x="1900407" y="0"/>
              <a:chExt cx="10291593" cy="1352550"/>
            </a:xfrm>
          </p:grpSpPr>
          <p:sp>
            <p:nvSpPr>
              <p:cNvPr id="19"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0" name="任意多边形: 形状 19"/>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6" name="组合 15"/>
            <p:cNvGrpSpPr/>
            <p:nvPr userDrawn="1"/>
          </p:nvGrpSpPr>
          <p:grpSpPr>
            <a:xfrm rot="10800000">
              <a:off x="0" y="5505449"/>
              <a:ext cx="10291593" cy="1352550"/>
              <a:chOff x="1900407" y="0"/>
              <a:chExt cx="10291593" cy="1352550"/>
            </a:xfrm>
          </p:grpSpPr>
          <p:sp>
            <p:nvSpPr>
              <p:cNvPr id="17"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8" name="任意多边形: 形状 17"/>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3" name="日期占位符 2"/>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标题 1"/>
          <p:cNvSpPr>
            <a:spLocks noGrp="1"/>
          </p:cNvSpPr>
          <p:nvPr userDrawn="1">
            <p:ph type="title" idx="13" hasCustomPrompt="1"/>
            <p:custDataLst>
              <p:tags r:id="rId10"/>
            </p:custDataLst>
          </p:nvPr>
        </p:nvSpPr>
        <p:spPr>
          <a:xfrm>
            <a:off x="2869346" y="2452688"/>
            <a:ext cx="6453309" cy="1398905"/>
          </a:xfrm>
        </p:spPr>
        <p:txBody>
          <a:bodyPr vert="horz" wrap="square" lIns="91440" tIns="45720" rIns="91440" bIns="45720" rtlCol="0" anchor="b" anchorCtr="0">
            <a:normAutofit/>
          </a:bodyPr>
          <a:lstStyle>
            <a:lvl1pPr algn="dist">
              <a:defRPr lang="zh-CN" altLang="en-US" sz="8000" b="0" spc="10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7" name="文本占位符 6"/>
          <p:cNvSpPr>
            <a:spLocks noGrp="1"/>
          </p:cNvSpPr>
          <p:nvPr userDrawn="1">
            <p:ph type="body" idx="14" hasCustomPrompt="1"/>
            <p:custDataLst>
              <p:tags r:id="rId11"/>
            </p:custDataLst>
          </p:nvPr>
        </p:nvSpPr>
        <p:spPr>
          <a:xfrm>
            <a:off x="2869346" y="4043997"/>
            <a:ext cx="6453309" cy="651980"/>
          </a:xfrm>
        </p:spPr>
        <p:txBody>
          <a:bodyPr vert="horz" wrap="square" lIns="91440" tIns="45720" rIns="91440" bIns="45720" rtlCol="0" anchor="t" anchorCtr="0">
            <a:normAutofit/>
          </a:bodyPr>
          <a:lstStyle>
            <a:lvl1pPr marL="0" indent="0" algn="ctr">
              <a:buNone/>
              <a:defRPr lang="zh-CN" altLang="en-US" sz="2000" spc="200">
                <a:ln>
                  <a:noFill/>
                </a:ln>
                <a:solidFill>
                  <a:schemeClr val="tx1">
                    <a:lumMod val="65000"/>
                    <a:lumOff val="35000"/>
                  </a:schemeClr>
                </a:solidFill>
                <a:effectLst/>
                <a:uLnTx/>
                <a:latin typeface="Arial" panose="020B0604020202090204" pitchFamily="34" charset="0"/>
                <a:ea typeface="微软雅黑" charset="-122"/>
                <a:cs typeface="微软雅黑" charset="-122"/>
              </a:defRPr>
            </a:lvl1pPr>
          </a:lstStyle>
          <a:p>
            <a:pPr marL="228600" lvl="0" indent="-228600" algn="ctr">
              <a:lnSpc>
                <a:spcPct val="100000"/>
              </a:lnSpc>
              <a:spcAft>
                <a:spcPts val="0"/>
              </a:spcAft>
              <a:buClrTx/>
              <a:buSzTx/>
            </a:pPr>
            <a:r>
              <a:rPr lang="zh-CN" altLang="en-US" dirty="0"/>
              <a:t>单击此处编辑副标题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rot="0">
            <a:off x="130810" y="106680"/>
            <a:ext cx="624205" cy="160020"/>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userDrawn="1">
            <p:custDataLst>
              <p:tags r:id="rId5"/>
            </p:custDataLst>
          </p:nvPr>
        </p:nvGrpSpPr>
        <p:grpSpPr>
          <a:xfrm rot="10800000">
            <a:off x="11436985" y="106045"/>
            <a:ext cx="624205" cy="160020"/>
            <a:chOff x="131041" y="6019911"/>
            <a:chExt cx="624118" cy="144389"/>
          </a:xfrm>
        </p:grpSpPr>
        <p:sp>
          <p:nvSpPr>
            <p:cNvPr id="28" name="任意多边形: 形状 2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rot="0">
            <a:off x="130810" y="106680"/>
            <a:ext cx="624205" cy="160020"/>
            <a:chOff x="131041" y="6019911"/>
            <a:chExt cx="624118" cy="144389"/>
          </a:xfrm>
        </p:grpSpPr>
        <p:sp>
          <p:nvSpPr>
            <p:cNvPr id="20" name="任意多边形: 形状 1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7" name="组合 16"/>
          <p:cNvGrpSpPr/>
          <p:nvPr userDrawn="1">
            <p:custDataLst>
              <p:tags r:id="rId5"/>
            </p:custDataLst>
          </p:nvPr>
        </p:nvGrpSpPr>
        <p:grpSpPr>
          <a:xfrm rot="10800000">
            <a:off x="11436985" y="106045"/>
            <a:ext cx="624205" cy="160020"/>
            <a:chOff x="131041" y="6019911"/>
            <a:chExt cx="624118" cy="144389"/>
          </a:xfrm>
        </p:grpSpPr>
        <p:sp>
          <p:nvSpPr>
            <p:cNvPr id="18" name="任意多边形: 形状 1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10" name="矩形 9"/>
          <p:cNvSpPr/>
          <p:nvPr userDrawn="1">
            <p:custDataLst>
              <p:tags r:id="rId8"/>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3"/>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90204" pitchFamily="34" charset="0"/>
                <a:ea typeface="微软雅黑"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4" name="组合 13"/>
          <p:cNvGrpSpPr/>
          <p:nvPr>
            <p:custDataLst>
              <p:tags r:id="rId9"/>
            </p:custDataLst>
          </p:nvPr>
        </p:nvGrpSpPr>
        <p:grpSpPr>
          <a:xfrm rot="10800000">
            <a:off x="11436841" y="106151"/>
            <a:ext cx="624118" cy="159795"/>
            <a:chOff x="131041" y="6019911"/>
            <a:chExt cx="624118" cy="144389"/>
          </a:xfrm>
        </p:grpSpPr>
        <p:sp>
          <p:nvSpPr>
            <p:cNvPr id="15" name="任意多边形: 形状 14"/>
            <p:cNvSpPr/>
            <p:nvPr>
              <p:custDataLst>
                <p:tags r:id="rId10"/>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6" name="Freeform 5"/>
            <p:cNvSpPr/>
            <p:nvPr>
              <p:custDataLst>
                <p:tags r:id="rId11"/>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90204" pitchFamily="34" charset="0"/>
                <a:ea typeface="微软雅黑"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4" name="组合 23"/>
          <p:cNvGrpSpPr/>
          <p:nvPr userDrawn="1">
            <p:custDataLst>
              <p:tags r:id="rId3"/>
            </p:custDataLst>
          </p:nvPr>
        </p:nvGrpSpPr>
        <p:grpSpPr>
          <a:xfrm rot="0">
            <a:off x="130810" y="6540500"/>
            <a:ext cx="624205" cy="160020"/>
            <a:chOff x="131041" y="6019911"/>
            <a:chExt cx="624118" cy="144389"/>
          </a:xfrm>
        </p:grpSpPr>
        <p:sp>
          <p:nvSpPr>
            <p:cNvPr id="28" name="任意多边形: 形状 27"/>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5" name="组合 24"/>
          <p:cNvGrpSpPr/>
          <p:nvPr userDrawn="1">
            <p:custDataLst>
              <p:tags r:id="rId6"/>
            </p:custDataLst>
          </p:nvPr>
        </p:nvGrpSpPr>
        <p:grpSpPr>
          <a:xfrm rot="10800000">
            <a:off x="11436985" y="6540500"/>
            <a:ext cx="624205" cy="160020"/>
            <a:chOff x="131041" y="6019911"/>
            <a:chExt cx="624118" cy="144389"/>
          </a:xfrm>
        </p:grpSpPr>
        <p:sp>
          <p:nvSpPr>
            <p:cNvPr id="26" name="任意多边形: 形状 25"/>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2" name="组合 21"/>
          <p:cNvGrpSpPr/>
          <p:nvPr userDrawn="1">
            <p:custDataLst>
              <p:tags r:id="rId3"/>
            </p:custDataLst>
          </p:nvPr>
        </p:nvGrpSpPr>
        <p:grpSpPr>
          <a:xfrm rot="0">
            <a:off x="130810" y="6400165"/>
            <a:ext cx="986790" cy="248285"/>
            <a:chOff x="131041" y="6022293"/>
            <a:chExt cx="624118" cy="142009"/>
          </a:xfrm>
        </p:grpSpPr>
        <p:sp>
          <p:nvSpPr>
            <p:cNvPr id="27" name="任意多边形: 形状 26"/>
            <p:cNvSpPr/>
            <p:nvPr>
              <p:custDataLst>
                <p:tags r:id="rId4"/>
              </p:custDataLst>
            </p:nvPr>
          </p:nvSpPr>
          <p:spPr bwMode="auto">
            <a:xfrm>
              <a:off x="131041" y="6022295"/>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8" name="Freeform 5"/>
            <p:cNvSpPr/>
            <p:nvPr>
              <p:custDataLst>
                <p:tags r:id="rId5"/>
              </p:custDataLst>
            </p:nvPr>
          </p:nvSpPr>
          <p:spPr bwMode="auto">
            <a:xfrm>
              <a:off x="277969" y="6022293"/>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userDrawn="1">
            <p:custDataLst>
              <p:tags r:id="rId6"/>
            </p:custDataLst>
          </p:nvPr>
        </p:nvGrpSpPr>
        <p:grpSpPr>
          <a:xfrm rot="10800000">
            <a:off x="11074400" y="6395085"/>
            <a:ext cx="986790" cy="248285"/>
            <a:chOff x="131041" y="6022283"/>
            <a:chExt cx="624118" cy="142016"/>
          </a:xfrm>
        </p:grpSpPr>
        <p:sp>
          <p:nvSpPr>
            <p:cNvPr id="24" name="任意多边形: 形状 23"/>
            <p:cNvSpPr/>
            <p:nvPr>
              <p:custDataLst>
                <p:tags r:id="rId7"/>
              </p:custDataLst>
            </p:nvPr>
          </p:nvSpPr>
          <p:spPr bwMode="auto">
            <a:xfrm>
              <a:off x="131041" y="602228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5" name="Freeform 5"/>
            <p:cNvSpPr/>
            <p:nvPr>
              <p:custDataLst>
                <p:tags r:id="rId8"/>
              </p:custDataLst>
            </p:nvPr>
          </p:nvSpPr>
          <p:spPr bwMode="auto">
            <a:xfrm>
              <a:off x="277969" y="6022292"/>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5" Type="http://schemas.openxmlformats.org/officeDocument/2006/relationships/theme" Target="../theme/theme2.xml"/><Relationship Id="rId24" Type="http://schemas.openxmlformats.org/officeDocument/2006/relationships/tags" Target="../tags/tag196.xml"/><Relationship Id="rId23" Type="http://schemas.openxmlformats.org/officeDocument/2006/relationships/tags" Target="../tags/tag195.xml"/><Relationship Id="rId22" Type="http://schemas.openxmlformats.org/officeDocument/2006/relationships/tags" Target="../tags/tag194.xml"/><Relationship Id="rId21" Type="http://schemas.openxmlformats.org/officeDocument/2006/relationships/tags" Target="../tags/tag193.xml"/><Relationship Id="rId20" Type="http://schemas.openxmlformats.org/officeDocument/2006/relationships/tags" Target="../tags/tag192.xml"/><Relationship Id="rId2" Type="http://schemas.openxmlformats.org/officeDocument/2006/relationships/slideLayout" Target="../slideLayouts/slideLayout12.xml"/><Relationship Id="rId19" Type="http://schemas.openxmlformats.org/officeDocument/2006/relationships/tags" Target="../tags/tag191.xml"/><Relationship Id="rId18" Type="http://schemas.openxmlformats.org/officeDocument/2006/relationships/slideLayout" Target="../slideLayouts/slideLayout2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5" Type="http://schemas.openxmlformats.org/officeDocument/2006/relationships/theme" Target="../theme/theme3.xml"/><Relationship Id="rId24" Type="http://schemas.openxmlformats.org/officeDocument/2006/relationships/tags" Target="../tags/tag392.xml"/><Relationship Id="rId23" Type="http://schemas.openxmlformats.org/officeDocument/2006/relationships/tags" Target="../tags/tag391.xml"/><Relationship Id="rId22" Type="http://schemas.openxmlformats.org/officeDocument/2006/relationships/tags" Target="../tags/tag390.xml"/><Relationship Id="rId21" Type="http://schemas.openxmlformats.org/officeDocument/2006/relationships/tags" Target="../tags/tag389.xml"/><Relationship Id="rId20" Type="http://schemas.openxmlformats.org/officeDocument/2006/relationships/tags" Target="../tags/tag388.xml"/><Relationship Id="rId2" Type="http://schemas.openxmlformats.org/officeDocument/2006/relationships/slideLayout" Target="../slideLayouts/slideLayout30.xml"/><Relationship Id="rId19" Type="http://schemas.openxmlformats.org/officeDocument/2006/relationships/tags" Target="../tags/tag387.xml"/><Relationship Id="rId18" Type="http://schemas.openxmlformats.org/officeDocument/2006/relationships/slideLayout" Target="../slideLayouts/slideLayout46.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90204" pitchFamily="34" charset="0"/>
                <a:ea typeface="微软雅黑"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90204" pitchFamily="34" charset="0"/>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90204" pitchFamily="34" charset="0"/>
                <a:ea typeface="微软雅黑"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90204" pitchFamily="34" charset="0"/>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1.xml"/><Relationship Id="rId7" Type="http://schemas.openxmlformats.org/officeDocument/2006/relationships/tags" Target="../tags/tag39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ags" Target="../tags/tag396.xml"/><Relationship Id="rId3" Type="http://schemas.openxmlformats.org/officeDocument/2006/relationships/tags" Target="../tags/tag395.xml"/><Relationship Id="rId2" Type="http://schemas.openxmlformats.org/officeDocument/2006/relationships/tags" Target="../tags/tag394.xml"/><Relationship Id="rId1" Type="http://schemas.openxmlformats.org/officeDocument/2006/relationships/tags" Target="../tags/tag393.xml"/></Relationships>
</file>

<file path=ppt/slides/_rels/slide10.xml.rels><?xml version="1.0" encoding="UTF-8" standalone="yes"?>
<Relationships xmlns="http://schemas.openxmlformats.org/package/2006/relationships"><Relationship Id="rId9" Type="http://schemas.openxmlformats.org/officeDocument/2006/relationships/tags" Target="../tags/tag518.xml"/><Relationship Id="rId8" Type="http://schemas.openxmlformats.org/officeDocument/2006/relationships/tags" Target="../tags/tag517.xml"/><Relationship Id="rId7" Type="http://schemas.openxmlformats.org/officeDocument/2006/relationships/tags" Target="../tags/tag516.xml"/><Relationship Id="rId6" Type="http://schemas.openxmlformats.org/officeDocument/2006/relationships/tags" Target="../tags/tag515.xml"/><Relationship Id="rId5" Type="http://schemas.openxmlformats.org/officeDocument/2006/relationships/tags" Target="../tags/tag514.xml"/><Relationship Id="rId4" Type="http://schemas.openxmlformats.org/officeDocument/2006/relationships/tags" Target="../tags/tag513.xml"/><Relationship Id="rId3" Type="http://schemas.openxmlformats.org/officeDocument/2006/relationships/tags" Target="../tags/tag512.xml"/><Relationship Id="rId2" Type="http://schemas.openxmlformats.org/officeDocument/2006/relationships/tags" Target="../tags/tag511.xml"/><Relationship Id="rId19" Type="http://schemas.openxmlformats.org/officeDocument/2006/relationships/notesSlide" Target="../notesSlides/notesSlide10.xml"/><Relationship Id="rId18" Type="http://schemas.openxmlformats.org/officeDocument/2006/relationships/slideLayout" Target="../slideLayouts/slideLayout35.xml"/><Relationship Id="rId17" Type="http://schemas.openxmlformats.org/officeDocument/2006/relationships/tags" Target="../tags/tag522.xml"/><Relationship Id="rId16" Type="http://schemas.openxmlformats.org/officeDocument/2006/relationships/image" Target="../media/image17.png"/><Relationship Id="rId15" Type="http://schemas.openxmlformats.org/officeDocument/2006/relationships/tags" Target="../tags/tag521.xml"/><Relationship Id="rId14" Type="http://schemas.openxmlformats.org/officeDocument/2006/relationships/image" Target="../media/image16.png"/><Relationship Id="rId13" Type="http://schemas.openxmlformats.org/officeDocument/2006/relationships/tags" Target="../tags/tag520.xml"/><Relationship Id="rId12" Type="http://schemas.openxmlformats.org/officeDocument/2006/relationships/tags" Target="../tags/tag519.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10.xml"/></Relationships>
</file>

<file path=ppt/slides/_rels/slide11.xml.rels><?xml version="1.0" encoding="UTF-8" standalone="yes"?>
<Relationships xmlns="http://schemas.openxmlformats.org/package/2006/relationships"><Relationship Id="rId9" Type="http://schemas.openxmlformats.org/officeDocument/2006/relationships/tags" Target="../tags/tag531.xml"/><Relationship Id="rId8" Type="http://schemas.openxmlformats.org/officeDocument/2006/relationships/tags" Target="../tags/tag530.xml"/><Relationship Id="rId7" Type="http://schemas.openxmlformats.org/officeDocument/2006/relationships/tags" Target="../tags/tag529.xml"/><Relationship Id="rId6" Type="http://schemas.openxmlformats.org/officeDocument/2006/relationships/tags" Target="../tags/tag528.xml"/><Relationship Id="rId5" Type="http://schemas.openxmlformats.org/officeDocument/2006/relationships/tags" Target="../tags/tag527.xml"/><Relationship Id="rId4" Type="http://schemas.openxmlformats.org/officeDocument/2006/relationships/tags" Target="../tags/tag526.xml"/><Relationship Id="rId3" Type="http://schemas.openxmlformats.org/officeDocument/2006/relationships/tags" Target="../tags/tag525.xml"/><Relationship Id="rId2" Type="http://schemas.openxmlformats.org/officeDocument/2006/relationships/tags" Target="../tags/tag524.xml"/><Relationship Id="rId17" Type="http://schemas.openxmlformats.org/officeDocument/2006/relationships/notesSlide" Target="../notesSlides/notesSlide11.xml"/><Relationship Id="rId16" Type="http://schemas.openxmlformats.org/officeDocument/2006/relationships/slideLayout" Target="../slideLayouts/slideLayout35.xml"/><Relationship Id="rId15" Type="http://schemas.openxmlformats.org/officeDocument/2006/relationships/tags" Target="../tags/tag534.xml"/><Relationship Id="rId14" Type="http://schemas.openxmlformats.org/officeDocument/2006/relationships/image" Target="../media/image18.png"/><Relationship Id="rId13" Type="http://schemas.openxmlformats.org/officeDocument/2006/relationships/tags" Target="../tags/tag533.xml"/><Relationship Id="rId12" Type="http://schemas.openxmlformats.org/officeDocument/2006/relationships/tags" Target="../tags/tag532.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23.xml"/></Relationships>
</file>

<file path=ppt/slides/_rels/slide12.xml.rels><?xml version="1.0" encoding="UTF-8" standalone="yes"?>
<Relationships xmlns="http://schemas.openxmlformats.org/package/2006/relationships"><Relationship Id="rId9" Type="http://schemas.openxmlformats.org/officeDocument/2006/relationships/tags" Target="../tags/tag543.xml"/><Relationship Id="rId8" Type="http://schemas.openxmlformats.org/officeDocument/2006/relationships/tags" Target="../tags/tag542.xml"/><Relationship Id="rId7" Type="http://schemas.openxmlformats.org/officeDocument/2006/relationships/tags" Target="../tags/tag541.xml"/><Relationship Id="rId6" Type="http://schemas.openxmlformats.org/officeDocument/2006/relationships/tags" Target="../tags/tag540.xml"/><Relationship Id="rId5" Type="http://schemas.openxmlformats.org/officeDocument/2006/relationships/tags" Target="../tags/tag539.xml"/><Relationship Id="rId4" Type="http://schemas.openxmlformats.org/officeDocument/2006/relationships/tags" Target="../tags/tag538.xml"/><Relationship Id="rId3" Type="http://schemas.openxmlformats.org/officeDocument/2006/relationships/tags" Target="../tags/tag537.xml"/><Relationship Id="rId25" Type="http://schemas.openxmlformats.org/officeDocument/2006/relationships/notesSlide" Target="../notesSlides/notesSlide12.xml"/><Relationship Id="rId24" Type="http://schemas.openxmlformats.org/officeDocument/2006/relationships/slideLayout" Target="../slideLayouts/slideLayout35.xml"/><Relationship Id="rId23" Type="http://schemas.openxmlformats.org/officeDocument/2006/relationships/tags" Target="../tags/tag550.xml"/><Relationship Id="rId22" Type="http://schemas.openxmlformats.org/officeDocument/2006/relationships/image" Target="../media/image17.png"/><Relationship Id="rId21" Type="http://schemas.openxmlformats.org/officeDocument/2006/relationships/tags" Target="../tags/tag549.xml"/><Relationship Id="rId20" Type="http://schemas.openxmlformats.org/officeDocument/2006/relationships/image" Target="../media/image18.png"/><Relationship Id="rId2" Type="http://schemas.openxmlformats.org/officeDocument/2006/relationships/tags" Target="../tags/tag536.xml"/><Relationship Id="rId19" Type="http://schemas.openxmlformats.org/officeDocument/2006/relationships/tags" Target="../tags/tag548.xml"/><Relationship Id="rId18" Type="http://schemas.openxmlformats.org/officeDocument/2006/relationships/image" Target="../media/image21.png"/><Relationship Id="rId17" Type="http://schemas.openxmlformats.org/officeDocument/2006/relationships/tags" Target="../tags/tag547.xml"/><Relationship Id="rId16" Type="http://schemas.openxmlformats.org/officeDocument/2006/relationships/tags" Target="../tags/tag546.xml"/><Relationship Id="rId15" Type="http://schemas.openxmlformats.org/officeDocument/2006/relationships/image" Target="../media/image20.png"/><Relationship Id="rId14" Type="http://schemas.openxmlformats.org/officeDocument/2006/relationships/tags" Target="../tags/tag545.xml"/><Relationship Id="rId13" Type="http://schemas.openxmlformats.org/officeDocument/2006/relationships/image" Target="../media/image19.png"/><Relationship Id="rId12" Type="http://schemas.openxmlformats.org/officeDocument/2006/relationships/tags" Target="../tags/tag544.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35.xml"/></Relationships>
</file>

<file path=ppt/slides/_rels/slide13.xml.rels><?xml version="1.0" encoding="UTF-8" standalone="yes"?>
<Relationships xmlns="http://schemas.openxmlformats.org/package/2006/relationships"><Relationship Id="rId9" Type="http://schemas.openxmlformats.org/officeDocument/2006/relationships/tags" Target="../tags/tag559.xml"/><Relationship Id="rId8" Type="http://schemas.openxmlformats.org/officeDocument/2006/relationships/tags" Target="../tags/tag558.xml"/><Relationship Id="rId7" Type="http://schemas.openxmlformats.org/officeDocument/2006/relationships/tags" Target="../tags/tag557.xml"/><Relationship Id="rId6" Type="http://schemas.openxmlformats.org/officeDocument/2006/relationships/tags" Target="../tags/tag556.xml"/><Relationship Id="rId5" Type="http://schemas.openxmlformats.org/officeDocument/2006/relationships/tags" Target="../tags/tag555.xml"/><Relationship Id="rId4" Type="http://schemas.openxmlformats.org/officeDocument/2006/relationships/tags" Target="../tags/tag554.xml"/><Relationship Id="rId3" Type="http://schemas.openxmlformats.org/officeDocument/2006/relationships/tags" Target="../tags/tag553.xml"/><Relationship Id="rId2" Type="http://schemas.openxmlformats.org/officeDocument/2006/relationships/tags" Target="../tags/tag552.xml"/><Relationship Id="rId18" Type="http://schemas.openxmlformats.org/officeDocument/2006/relationships/notesSlide" Target="../notesSlides/notesSlide13.xml"/><Relationship Id="rId17" Type="http://schemas.openxmlformats.org/officeDocument/2006/relationships/slideLayout" Target="../slideLayouts/slideLayout35.xml"/><Relationship Id="rId16" Type="http://schemas.openxmlformats.org/officeDocument/2006/relationships/tags" Target="../tags/tag562.xml"/><Relationship Id="rId15" Type="http://schemas.openxmlformats.org/officeDocument/2006/relationships/image" Target="../media/image23.png"/><Relationship Id="rId14" Type="http://schemas.openxmlformats.org/officeDocument/2006/relationships/tags" Target="../tags/tag561.xml"/><Relationship Id="rId13" Type="http://schemas.openxmlformats.org/officeDocument/2006/relationships/image" Target="../media/image22.png"/><Relationship Id="rId12" Type="http://schemas.openxmlformats.org/officeDocument/2006/relationships/tags" Target="../tags/tag560.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51.xml"/></Relationships>
</file>

<file path=ppt/slides/_rels/slide14.xml.rels><?xml version="1.0" encoding="UTF-8" standalone="yes"?>
<Relationships xmlns="http://schemas.openxmlformats.org/package/2006/relationships"><Relationship Id="rId9" Type="http://schemas.openxmlformats.org/officeDocument/2006/relationships/tags" Target="../tags/tag571.xml"/><Relationship Id="rId8" Type="http://schemas.openxmlformats.org/officeDocument/2006/relationships/tags" Target="../tags/tag570.xml"/><Relationship Id="rId7" Type="http://schemas.openxmlformats.org/officeDocument/2006/relationships/tags" Target="../tags/tag569.xml"/><Relationship Id="rId6" Type="http://schemas.openxmlformats.org/officeDocument/2006/relationships/tags" Target="../tags/tag568.xml"/><Relationship Id="rId5" Type="http://schemas.openxmlformats.org/officeDocument/2006/relationships/tags" Target="../tags/tag567.xml"/><Relationship Id="rId4" Type="http://schemas.openxmlformats.org/officeDocument/2006/relationships/tags" Target="../tags/tag566.xml"/><Relationship Id="rId3" Type="http://schemas.openxmlformats.org/officeDocument/2006/relationships/tags" Target="../tags/tag565.xml"/><Relationship Id="rId2" Type="http://schemas.openxmlformats.org/officeDocument/2006/relationships/tags" Target="../tags/tag564.xml"/><Relationship Id="rId18" Type="http://schemas.openxmlformats.org/officeDocument/2006/relationships/notesSlide" Target="../notesSlides/notesSlide14.xml"/><Relationship Id="rId17" Type="http://schemas.openxmlformats.org/officeDocument/2006/relationships/slideLayout" Target="../slideLayouts/slideLayout35.xml"/><Relationship Id="rId16" Type="http://schemas.openxmlformats.org/officeDocument/2006/relationships/tags" Target="../tags/tag574.xml"/><Relationship Id="rId15" Type="http://schemas.openxmlformats.org/officeDocument/2006/relationships/image" Target="../media/image25.png"/><Relationship Id="rId14" Type="http://schemas.openxmlformats.org/officeDocument/2006/relationships/tags" Target="../tags/tag573.xml"/><Relationship Id="rId13" Type="http://schemas.openxmlformats.org/officeDocument/2006/relationships/image" Target="../media/image24.png"/><Relationship Id="rId12" Type="http://schemas.openxmlformats.org/officeDocument/2006/relationships/tags" Target="../tags/tag572.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63.xml"/></Relationships>
</file>

<file path=ppt/slides/_rels/slide15.xml.rels><?xml version="1.0" encoding="UTF-8" standalone="yes"?>
<Relationships xmlns="http://schemas.openxmlformats.org/package/2006/relationships"><Relationship Id="rId9" Type="http://schemas.openxmlformats.org/officeDocument/2006/relationships/tags" Target="../tags/tag583.xml"/><Relationship Id="rId8" Type="http://schemas.openxmlformats.org/officeDocument/2006/relationships/tags" Target="../tags/tag582.xml"/><Relationship Id="rId7" Type="http://schemas.openxmlformats.org/officeDocument/2006/relationships/tags" Target="../tags/tag581.xml"/><Relationship Id="rId6" Type="http://schemas.openxmlformats.org/officeDocument/2006/relationships/tags" Target="../tags/tag580.xml"/><Relationship Id="rId5" Type="http://schemas.openxmlformats.org/officeDocument/2006/relationships/tags" Target="../tags/tag579.xml"/><Relationship Id="rId4" Type="http://schemas.openxmlformats.org/officeDocument/2006/relationships/tags" Target="../tags/tag578.xml"/><Relationship Id="rId3" Type="http://schemas.openxmlformats.org/officeDocument/2006/relationships/tags" Target="../tags/tag577.xml"/><Relationship Id="rId2" Type="http://schemas.openxmlformats.org/officeDocument/2006/relationships/tags" Target="../tags/tag576.xml"/><Relationship Id="rId19" Type="http://schemas.openxmlformats.org/officeDocument/2006/relationships/notesSlide" Target="../notesSlides/notesSlide15.xml"/><Relationship Id="rId18" Type="http://schemas.openxmlformats.org/officeDocument/2006/relationships/slideLayout" Target="../slideLayouts/slideLayout35.xml"/><Relationship Id="rId17" Type="http://schemas.openxmlformats.org/officeDocument/2006/relationships/tags" Target="../tags/tag587.xml"/><Relationship Id="rId16" Type="http://schemas.openxmlformats.org/officeDocument/2006/relationships/tags" Target="../tags/tag586.xml"/><Relationship Id="rId15" Type="http://schemas.openxmlformats.org/officeDocument/2006/relationships/image" Target="../media/image27.png"/><Relationship Id="rId14" Type="http://schemas.openxmlformats.org/officeDocument/2006/relationships/tags" Target="../tags/tag585.xml"/><Relationship Id="rId13" Type="http://schemas.openxmlformats.org/officeDocument/2006/relationships/image" Target="../media/image26.png"/><Relationship Id="rId12" Type="http://schemas.openxmlformats.org/officeDocument/2006/relationships/tags" Target="../tags/tag584.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75.xml"/></Relationships>
</file>

<file path=ppt/slides/_rels/slide16.xml.rels><?xml version="1.0" encoding="UTF-8" standalone="yes"?>
<Relationships xmlns="http://schemas.openxmlformats.org/package/2006/relationships"><Relationship Id="rId9" Type="http://schemas.openxmlformats.org/officeDocument/2006/relationships/tags" Target="../tags/tag596.xml"/><Relationship Id="rId8" Type="http://schemas.openxmlformats.org/officeDocument/2006/relationships/tags" Target="../tags/tag595.xml"/><Relationship Id="rId7" Type="http://schemas.openxmlformats.org/officeDocument/2006/relationships/tags" Target="../tags/tag594.xml"/><Relationship Id="rId6" Type="http://schemas.openxmlformats.org/officeDocument/2006/relationships/tags" Target="../tags/tag593.xml"/><Relationship Id="rId5" Type="http://schemas.openxmlformats.org/officeDocument/2006/relationships/tags" Target="../tags/tag592.xml"/><Relationship Id="rId4" Type="http://schemas.openxmlformats.org/officeDocument/2006/relationships/tags" Target="../tags/tag591.xml"/><Relationship Id="rId3" Type="http://schemas.openxmlformats.org/officeDocument/2006/relationships/tags" Target="../tags/tag590.xml"/><Relationship Id="rId2" Type="http://schemas.openxmlformats.org/officeDocument/2006/relationships/tags" Target="../tags/tag589.xml"/><Relationship Id="rId18" Type="http://schemas.openxmlformats.org/officeDocument/2006/relationships/notesSlide" Target="../notesSlides/notesSlide16.xml"/><Relationship Id="rId17" Type="http://schemas.openxmlformats.org/officeDocument/2006/relationships/slideLayout" Target="../slideLayouts/slideLayout35.xml"/><Relationship Id="rId16" Type="http://schemas.openxmlformats.org/officeDocument/2006/relationships/tags" Target="../tags/tag599.xml"/><Relationship Id="rId15" Type="http://schemas.openxmlformats.org/officeDocument/2006/relationships/image" Target="../media/image29.png"/><Relationship Id="rId14" Type="http://schemas.openxmlformats.org/officeDocument/2006/relationships/tags" Target="../tags/tag598.xml"/><Relationship Id="rId13" Type="http://schemas.openxmlformats.org/officeDocument/2006/relationships/image" Target="../media/image28.png"/><Relationship Id="rId12" Type="http://schemas.openxmlformats.org/officeDocument/2006/relationships/tags" Target="../tags/tag597.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88.xml"/></Relationships>
</file>

<file path=ppt/slides/_rels/slide17.xml.rels><?xml version="1.0" encoding="UTF-8" standalone="yes"?>
<Relationships xmlns="http://schemas.openxmlformats.org/package/2006/relationships"><Relationship Id="rId9" Type="http://schemas.openxmlformats.org/officeDocument/2006/relationships/tags" Target="../tags/tag608.xml"/><Relationship Id="rId8" Type="http://schemas.openxmlformats.org/officeDocument/2006/relationships/tags" Target="../tags/tag607.xml"/><Relationship Id="rId7" Type="http://schemas.openxmlformats.org/officeDocument/2006/relationships/tags" Target="../tags/tag606.xml"/><Relationship Id="rId6" Type="http://schemas.openxmlformats.org/officeDocument/2006/relationships/tags" Target="../tags/tag605.xml"/><Relationship Id="rId5" Type="http://schemas.openxmlformats.org/officeDocument/2006/relationships/tags" Target="../tags/tag604.xml"/><Relationship Id="rId4" Type="http://schemas.openxmlformats.org/officeDocument/2006/relationships/tags" Target="../tags/tag603.xml"/><Relationship Id="rId3" Type="http://schemas.openxmlformats.org/officeDocument/2006/relationships/tags" Target="../tags/tag602.xml"/><Relationship Id="rId27" Type="http://schemas.openxmlformats.org/officeDocument/2006/relationships/notesSlide" Target="../notesSlides/notesSlide17.xml"/><Relationship Id="rId26" Type="http://schemas.openxmlformats.org/officeDocument/2006/relationships/slideLayout" Target="../slideLayouts/slideLayout35.xml"/><Relationship Id="rId25" Type="http://schemas.openxmlformats.org/officeDocument/2006/relationships/tags" Target="../tags/tag618.xml"/><Relationship Id="rId24" Type="http://schemas.openxmlformats.org/officeDocument/2006/relationships/image" Target="../media/image33.png"/><Relationship Id="rId23" Type="http://schemas.openxmlformats.org/officeDocument/2006/relationships/tags" Target="../tags/tag617.xml"/><Relationship Id="rId22" Type="http://schemas.openxmlformats.org/officeDocument/2006/relationships/image" Target="../media/image32.png"/><Relationship Id="rId21" Type="http://schemas.openxmlformats.org/officeDocument/2006/relationships/tags" Target="../tags/tag616.xml"/><Relationship Id="rId20" Type="http://schemas.openxmlformats.org/officeDocument/2006/relationships/tags" Target="../tags/tag615.xml"/><Relationship Id="rId2" Type="http://schemas.openxmlformats.org/officeDocument/2006/relationships/tags" Target="../tags/tag601.xml"/><Relationship Id="rId19" Type="http://schemas.openxmlformats.org/officeDocument/2006/relationships/tags" Target="../tags/tag614.xml"/><Relationship Id="rId18" Type="http://schemas.openxmlformats.org/officeDocument/2006/relationships/tags" Target="../tags/tag613.xml"/><Relationship Id="rId17" Type="http://schemas.openxmlformats.org/officeDocument/2006/relationships/tags" Target="../tags/tag612.xml"/><Relationship Id="rId16" Type="http://schemas.openxmlformats.org/officeDocument/2006/relationships/tags" Target="../tags/tag611.xml"/><Relationship Id="rId15" Type="http://schemas.openxmlformats.org/officeDocument/2006/relationships/image" Target="../media/image31.png"/><Relationship Id="rId14" Type="http://schemas.openxmlformats.org/officeDocument/2006/relationships/tags" Target="../tags/tag610.xml"/><Relationship Id="rId13" Type="http://schemas.openxmlformats.org/officeDocument/2006/relationships/image" Target="../media/image30.png"/><Relationship Id="rId12" Type="http://schemas.openxmlformats.org/officeDocument/2006/relationships/tags" Target="../tags/tag609.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600.xml"/></Relationships>
</file>

<file path=ppt/slides/_rels/slide18.xml.rels><?xml version="1.0" encoding="UTF-8" standalone="yes"?>
<Relationships xmlns="http://schemas.openxmlformats.org/package/2006/relationships"><Relationship Id="rId9" Type="http://schemas.openxmlformats.org/officeDocument/2006/relationships/tags" Target="../tags/tag627.xml"/><Relationship Id="rId8" Type="http://schemas.openxmlformats.org/officeDocument/2006/relationships/tags" Target="../tags/tag626.xml"/><Relationship Id="rId7" Type="http://schemas.openxmlformats.org/officeDocument/2006/relationships/tags" Target="../tags/tag625.xml"/><Relationship Id="rId6" Type="http://schemas.openxmlformats.org/officeDocument/2006/relationships/tags" Target="../tags/tag624.xml"/><Relationship Id="rId5" Type="http://schemas.openxmlformats.org/officeDocument/2006/relationships/tags" Target="../tags/tag623.xml"/><Relationship Id="rId4" Type="http://schemas.openxmlformats.org/officeDocument/2006/relationships/tags" Target="../tags/tag622.xml"/><Relationship Id="rId3" Type="http://schemas.openxmlformats.org/officeDocument/2006/relationships/tags" Target="../tags/tag621.xml"/><Relationship Id="rId2" Type="http://schemas.openxmlformats.org/officeDocument/2006/relationships/tags" Target="../tags/tag620.xml"/><Relationship Id="rId15" Type="http://schemas.openxmlformats.org/officeDocument/2006/relationships/notesSlide" Target="../notesSlides/notesSlide18.xml"/><Relationship Id="rId14" Type="http://schemas.openxmlformats.org/officeDocument/2006/relationships/slideLayout" Target="../slideLayouts/slideLayout35.xml"/><Relationship Id="rId13" Type="http://schemas.openxmlformats.org/officeDocument/2006/relationships/tags" Target="../tags/tag629.xml"/><Relationship Id="rId12" Type="http://schemas.openxmlformats.org/officeDocument/2006/relationships/tags" Target="../tags/tag628.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619.xml"/></Relationships>
</file>

<file path=ppt/slides/_rels/slide19.xml.rels><?xml version="1.0" encoding="UTF-8" standalone="yes"?>
<Relationships xmlns="http://schemas.openxmlformats.org/package/2006/relationships"><Relationship Id="rId9" Type="http://schemas.openxmlformats.org/officeDocument/2006/relationships/tags" Target="../tags/tag636.xml"/><Relationship Id="rId8" Type="http://schemas.openxmlformats.org/officeDocument/2006/relationships/tags" Target="../tags/tag635.xml"/><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tags" Target="../tags/tag634.xml"/><Relationship Id="rId4" Type="http://schemas.openxmlformats.org/officeDocument/2006/relationships/tags" Target="../tags/tag633.xml"/><Relationship Id="rId3" Type="http://schemas.openxmlformats.org/officeDocument/2006/relationships/tags" Target="../tags/tag632.xml"/><Relationship Id="rId2" Type="http://schemas.openxmlformats.org/officeDocument/2006/relationships/tags" Target="../tags/tag631.xml"/><Relationship Id="rId12" Type="http://schemas.openxmlformats.org/officeDocument/2006/relationships/notesSlide" Target="../notesSlides/notesSlide19.xml"/><Relationship Id="rId11" Type="http://schemas.openxmlformats.org/officeDocument/2006/relationships/slideLayout" Target="../slideLayouts/slideLayout31.xml"/><Relationship Id="rId10" Type="http://schemas.openxmlformats.org/officeDocument/2006/relationships/tags" Target="../tags/tag637.xml"/><Relationship Id="rId1" Type="http://schemas.openxmlformats.org/officeDocument/2006/relationships/tags" Target="../tags/tag630.xml"/></Relationships>
</file>

<file path=ppt/slides/_rels/slide2.xml.rels><?xml version="1.0" encoding="UTF-8" standalone="yes"?>
<Relationships xmlns="http://schemas.openxmlformats.org/package/2006/relationships"><Relationship Id="rId9" Type="http://schemas.openxmlformats.org/officeDocument/2006/relationships/tags" Target="../tags/tag406.xml"/><Relationship Id="rId8" Type="http://schemas.openxmlformats.org/officeDocument/2006/relationships/tags" Target="../tags/tag405.xml"/><Relationship Id="rId7" Type="http://schemas.openxmlformats.org/officeDocument/2006/relationships/tags" Target="../tags/tag404.xml"/><Relationship Id="rId6" Type="http://schemas.openxmlformats.org/officeDocument/2006/relationships/tags" Target="../tags/tag403.xml"/><Relationship Id="rId5" Type="http://schemas.openxmlformats.org/officeDocument/2006/relationships/tags" Target="../tags/tag402.xml"/><Relationship Id="rId4" Type="http://schemas.openxmlformats.org/officeDocument/2006/relationships/tags" Target="../tags/tag401.xml"/><Relationship Id="rId3" Type="http://schemas.openxmlformats.org/officeDocument/2006/relationships/tags" Target="../tags/tag400.xml"/><Relationship Id="rId25" Type="http://schemas.openxmlformats.org/officeDocument/2006/relationships/notesSlide" Target="../notesSlides/notesSlide2.xml"/><Relationship Id="rId24" Type="http://schemas.openxmlformats.org/officeDocument/2006/relationships/slideLayout" Target="../slideLayouts/slideLayout34.xml"/><Relationship Id="rId23" Type="http://schemas.openxmlformats.org/officeDocument/2006/relationships/tags" Target="../tags/tag418.xml"/><Relationship Id="rId22" Type="http://schemas.openxmlformats.org/officeDocument/2006/relationships/tags" Target="../tags/tag417.xml"/><Relationship Id="rId21" Type="http://schemas.openxmlformats.org/officeDocument/2006/relationships/tags" Target="../tags/tag416.xml"/><Relationship Id="rId20" Type="http://schemas.openxmlformats.org/officeDocument/2006/relationships/tags" Target="../tags/tag415.xml"/><Relationship Id="rId2" Type="http://schemas.openxmlformats.org/officeDocument/2006/relationships/tags" Target="../tags/tag399.xml"/><Relationship Id="rId19" Type="http://schemas.openxmlformats.org/officeDocument/2006/relationships/tags" Target="../tags/tag414.xml"/><Relationship Id="rId18" Type="http://schemas.openxmlformats.org/officeDocument/2006/relationships/tags" Target="../tags/tag413.xml"/><Relationship Id="rId17" Type="http://schemas.openxmlformats.org/officeDocument/2006/relationships/tags" Target="../tags/tag412.xml"/><Relationship Id="rId16" Type="http://schemas.openxmlformats.org/officeDocument/2006/relationships/tags" Target="../tags/tag411.xml"/><Relationship Id="rId15" Type="http://schemas.openxmlformats.org/officeDocument/2006/relationships/tags" Target="../tags/tag410.xml"/><Relationship Id="rId14" Type="http://schemas.openxmlformats.org/officeDocument/2006/relationships/tags" Target="../tags/tag409.xml"/><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tags" Target="../tags/tag408.xml"/><Relationship Id="rId10" Type="http://schemas.openxmlformats.org/officeDocument/2006/relationships/tags" Target="../tags/tag407.xml"/><Relationship Id="rId1" Type="http://schemas.openxmlformats.org/officeDocument/2006/relationships/tags" Target="../tags/tag398.xml"/></Relationships>
</file>

<file path=ppt/slides/_rels/slide20.xml.rels><?xml version="1.0" encoding="UTF-8" standalone="yes"?>
<Relationships xmlns="http://schemas.openxmlformats.org/package/2006/relationships"><Relationship Id="rId9" Type="http://schemas.openxmlformats.org/officeDocument/2006/relationships/tags" Target="../tags/tag646.xml"/><Relationship Id="rId8" Type="http://schemas.openxmlformats.org/officeDocument/2006/relationships/tags" Target="../tags/tag645.xml"/><Relationship Id="rId7" Type="http://schemas.openxmlformats.org/officeDocument/2006/relationships/tags" Target="../tags/tag644.xml"/><Relationship Id="rId6" Type="http://schemas.openxmlformats.org/officeDocument/2006/relationships/tags" Target="../tags/tag643.xml"/><Relationship Id="rId5" Type="http://schemas.openxmlformats.org/officeDocument/2006/relationships/tags" Target="../tags/tag642.xml"/><Relationship Id="rId4" Type="http://schemas.openxmlformats.org/officeDocument/2006/relationships/tags" Target="../tags/tag641.xml"/><Relationship Id="rId3" Type="http://schemas.openxmlformats.org/officeDocument/2006/relationships/tags" Target="../tags/tag640.xml"/><Relationship Id="rId2" Type="http://schemas.openxmlformats.org/officeDocument/2006/relationships/tags" Target="../tags/tag639.xml"/><Relationship Id="rId16" Type="http://schemas.openxmlformats.org/officeDocument/2006/relationships/notesSlide" Target="../notesSlides/notesSlide20.xml"/><Relationship Id="rId15" Type="http://schemas.openxmlformats.org/officeDocument/2006/relationships/slideLayout" Target="../slideLayouts/slideLayout35.xml"/><Relationship Id="rId14" Type="http://schemas.openxmlformats.org/officeDocument/2006/relationships/tags" Target="../tags/tag648.xml"/><Relationship Id="rId13" Type="http://schemas.openxmlformats.org/officeDocument/2006/relationships/image" Target="../media/image34.png"/><Relationship Id="rId12" Type="http://schemas.openxmlformats.org/officeDocument/2006/relationships/tags" Target="../tags/tag647.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638.xml"/></Relationships>
</file>

<file path=ppt/slides/_rels/slide21.xml.rels><?xml version="1.0" encoding="UTF-8" standalone="yes"?>
<Relationships xmlns="http://schemas.openxmlformats.org/package/2006/relationships"><Relationship Id="rId9" Type="http://schemas.openxmlformats.org/officeDocument/2006/relationships/tags" Target="../tags/tag657.xml"/><Relationship Id="rId8" Type="http://schemas.openxmlformats.org/officeDocument/2006/relationships/tags" Target="../tags/tag656.xml"/><Relationship Id="rId7" Type="http://schemas.openxmlformats.org/officeDocument/2006/relationships/tags" Target="../tags/tag655.xml"/><Relationship Id="rId6" Type="http://schemas.openxmlformats.org/officeDocument/2006/relationships/tags" Target="../tags/tag654.xml"/><Relationship Id="rId5" Type="http://schemas.openxmlformats.org/officeDocument/2006/relationships/tags" Target="../tags/tag653.xml"/><Relationship Id="rId4" Type="http://schemas.openxmlformats.org/officeDocument/2006/relationships/tags" Target="../tags/tag652.xml"/><Relationship Id="rId3" Type="http://schemas.openxmlformats.org/officeDocument/2006/relationships/tags" Target="../tags/tag651.xml"/><Relationship Id="rId2" Type="http://schemas.openxmlformats.org/officeDocument/2006/relationships/tags" Target="../tags/tag650.xml"/><Relationship Id="rId18" Type="http://schemas.openxmlformats.org/officeDocument/2006/relationships/notesSlide" Target="../notesSlides/notesSlide21.xml"/><Relationship Id="rId17" Type="http://schemas.openxmlformats.org/officeDocument/2006/relationships/slideLayout" Target="../slideLayouts/slideLayout35.xml"/><Relationship Id="rId16" Type="http://schemas.openxmlformats.org/officeDocument/2006/relationships/tags" Target="../tags/tag660.xml"/><Relationship Id="rId15" Type="http://schemas.openxmlformats.org/officeDocument/2006/relationships/image" Target="../media/image36.png"/><Relationship Id="rId14" Type="http://schemas.openxmlformats.org/officeDocument/2006/relationships/tags" Target="../tags/tag659.xml"/><Relationship Id="rId13" Type="http://schemas.openxmlformats.org/officeDocument/2006/relationships/image" Target="../media/image35.png"/><Relationship Id="rId12" Type="http://schemas.openxmlformats.org/officeDocument/2006/relationships/tags" Target="../tags/tag658.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649.xml"/></Relationships>
</file>

<file path=ppt/slides/_rels/slide22.xml.rels><?xml version="1.0" encoding="UTF-8" standalone="yes"?>
<Relationships xmlns="http://schemas.openxmlformats.org/package/2006/relationships"><Relationship Id="rId9" Type="http://schemas.openxmlformats.org/officeDocument/2006/relationships/tags" Target="../tags/tag669.xml"/><Relationship Id="rId8" Type="http://schemas.openxmlformats.org/officeDocument/2006/relationships/tags" Target="../tags/tag668.xml"/><Relationship Id="rId7" Type="http://schemas.openxmlformats.org/officeDocument/2006/relationships/tags" Target="../tags/tag667.xml"/><Relationship Id="rId6" Type="http://schemas.openxmlformats.org/officeDocument/2006/relationships/tags" Target="../tags/tag666.xml"/><Relationship Id="rId5" Type="http://schemas.openxmlformats.org/officeDocument/2006/relationships/tags" Target="../tags/tag665.xml"/><Relationship Id="rId4" Type="http://schemas.openxmlformats.org/officeDocument/2006/relationships/tags" Target="../tags/tag664.xml"/><Relationship Id="rId3" Type="http://schemas.openxmlformats.org/officeDocument/2006/relationships/tags" Target="../tags/tag663.xml"/><Relationship Id="rId20" Type="http://schemas.openxmlformats.org/officeDocument/2006/relationships/notesSlide" Target="../notesSlides/notesSlide22.xml"/><Relationship Id="rId2" Type="http://schemas.openxmlformats.org/officeDocument/2006/relationships/tags" Target="../tags/tag662.xml"/><Relationship Id="rId19" Type="http://schemas.openxmlformats.org/officeDocument/2006/relationships/slideLayout" Target="../slideLayouts/slideLayout35.xml"/><Relationship Id="rId18" Type="http://schemas.openxmlformats.org/officeDocument/2006/relationships/tags" Target="../tags/tag673.xml"/><Relationship Id="rId17" Type="http://schemas.openxmlformats.org/officeDocument/2006/relationships/image" Target="../media/image39.png"/><Relationship Id="rId16" Type="http://schemas.openxmlformats.org/officeDocument/2006/relationships/tags" Target="../tags/tag672.xml"/><Relationship Id="rId15" Type="http://schemas.openxmlformats.org/officeDocument/2006/relationships/image" Target="../media/image38.png"/><Relationship Id="rId14" Type="http://schemas.openxmlformats.org/officeDocument/2006/relationships/tags" Target="../tags/tag671.xml"/><Relationship Id="rId13" Type="http://schemas.openxmlformats.org/officeDocument/2006/relationships/image" Target="../media/image37.png"/><Relationship Id="rId12" Type="http://schemas.openxmlformats.org/officeDocument/2006/relationships/tags" Target="../tags/tag670.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661.xml"/></Relationships>
</file>

<file path=ppt/slides/_rels/slide23.xml.rels><?xml version="1.0" encoding="UTF-8" standalone="yes"?>
<Relationships xmlns="http://schemas.openxmlformats.org/package/2006/relationships"><Relationship Id="rId9" Type="http://schemas.openxmlformats.org/officeDocument/2006/relationships/tags" Target="../tags/tag682.xml"/><Relationship Id="rId8" Type="http://schemas.openxmlformats.org/officeDocument/2006/relationships/tags" Target="../tags/tag681.xml"/><Relationship Id="rId7" Type="http://schemas.openxmlformats.org/officeDocument/2006/relationships/tags" Target="../tags/tag680.xml"/><Relationship Id="rId6" Type="http://schemas.openxmlformats.org/officeDocument/2006/relationships/tags" Target="../tags/tag679.xml"/><Relationship Id="rId5" Type="http://schemas.openxmlformats.org/officeDocument/2006/relationships/tags" Target="../tags/tag678.xml"/><Relationship Id="rId4" Type="http://schemas.openxmlformats.org/officeDocument/2006/relationships/tags" Target="../tags/tag677.xml"/><Relationship Id="rId3" Type="http://schemas.openxmlformats.org/officeDocument/2006/relationships/tags" Target="../tags/tag676.xml"/><Relationship Id="rId20" Type="http://schemas.openxmlformats.org/officeDocument/2006/relationships/notesSlide" Target="../notesSlides/notesSlide23.xml"/><Relationship Id="rId2" Type="http://schemas.openxmlformats.org/officeDocument/2006/relationships/tags" Target="../tags/tag675.xml"/><Relationship Id="rId19" Type="http://schemas.openxmlformats.org/officeDocument/2006/relationships/slideLayout" Target="../slideLayouts/slideLayout35.xml"/><Relationship Id="rId18" Type="http://schemas.openxmlformats.org/officeDocument/2006/relationships/tags" Target="../tags/tag687.xml"/><Relationship Id="rId17" Type="http://schemas.openxmlformats.org/officeDocument/2006/relationships/image" Target="../media/image41.png"/><Relationship Id="rId16" Type="http://schemas.openxmlformats.org/officeDocument/2006/relationships/tags" Target="../tags/tag686.xml"/><Relationship Id="rId15" Type="http://schemas.openxmlformats.org/officeDocument/2006/relationships/tags" Target="../tags/tag685.xml"/><Relationship Id="rId14" Type="http://schemas.openxmlformats.org/officeDocument/2006/relationships/tags" Target="../tags/tag684.xml"/><Relationship Id="rId13" Type="http://schemas.openxmlformats.org/officeDocument/2006/relationships/image" Target="../media/image40.png"/><Relationship Id="rId12" Type="http://schemas.openxmlformats.org/officeDocument/2006/relationships/tags" Target="../tags/tag683.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674.xml"/></Relationships>
</file>

<file path=ppt/slides/_rels/slide24.xml.rels><?xml version="1.0" encoding="UTF-8" standalone="yes"?>
<Relationships xmlns="http://schemas.openxmlformats.org/package/2006/relationships"><Relationship Id="rId9" Type="http://schemas.openxmlformats.org/officeDocument/2006/relationships/tags" Target="../tags/tag696.xml"/><Relationship Id="rId8" Type="http://schemas.openxmlformats.org/officeDocument/2006/relationships/tags" Target="../tags/tag695.xml"/><Relationship Id="rId7" Type="http://schemas.openxmlformats.org/officeDocument/2006/relationships/tags" Target="../tags/tag694.xml"/><Relationship Id="rId6" Type="http://schemas.openxmlformats.org/officeDocument/2006/relationships/tags" Target="../tags/tag693.xml"/><Relationship Id="rId5" Type="http://schemas.openxmlformats.org/officeDocument/2006/relationships/tags" Target="../tags/tag692.xml"/><Relationship Id="rId4" Type="http://schemas.openxmlformats.org/officeDocument/2006/relationships/tags" Target="../tags/tag691.xml"/><Relationship Id="rId3" Type="http://schemas.openxmlformats.org/officeDocument/2006/relationships/tags" Target="../tags/tag690.xml"/><Relationship Id="rId2" Type="http://schemas.openxmlformats.org/officeDocument/2006/relationships/tags" Target="../tags/tag689.xml"/><Relationship Id="rId16" Type="http://schemas.openxmlformats.org/officeDocument/2006/relationships/notesSlide" Target="../notesSlides/notesSlide24.xml"/><Relationship Id="rId15" Type="http://schemas.openxmlformats.org/officeDocument/2006/relationships/slideLayout" Target="../slideLayouts/slideLayout35.xml"/><Relationship Id="rId14" Type="http://schemas.openxmlformats.org/officeDocument/2006/relationships/tags" Target="../tags/tag698.xml"/><Relationship Id="rId13" Type="http://schemas.openxmlformats.org/officeDocument/2006/relationships/image" Target="../media/image42.png"/><Relationship Id="rId12" Type="http://schemas.openxmlformats.org/officeDocument/2006/relationships/tags" Target="../tags/tag697.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688.xml"/></Relationships>
</file>

<file path=ppt/slides/_rels/slide25.xml.rels><?xml version="1.0" encoding="UTF-8" standalone="yes"?>
<Relationships xmlns="http://schemas.openxmlformats.org/package/2006/relationships"><Relationship Id="rId9" Type="http://schemas.openxmlformats.org/officeDocument/2006/relationships/tags" Target="../tags/tag707.xml"/><Relationship Id="rId8" Type="http://schemas.openxmlformats.org/officeDocument/2006/relationships/tags" Target="../tags/tag706.xml"/><Relationship Id="rId7" Type="http://schemas.openxmlformats.org/officeDocument/2006/relationships/tags" Target="../tags/tag705.xml"/><Relationship Id="rId6" Type="http://schemas.openxmlformats.org/officeDocument/2006/relationships/tags" Target="../tags/tag704.xml"/><Relationship Id="rId5" Type="http://schemas.openxmlformats.org/officeDocument/2006/relationships/tags" Target="../tags/tag703.xml"/><Relationship Id="rId4" Type="http://schemas.openxmlformats.org/officeDocument/2006/relationships/tags" Target="../tags/tag702.xml"/><Relationship Id="rId3" Type="http://schemas.openxmlformats.org/officeDocument/2006/relationships/tags" Target="../tags/tag701.xml"/><Relationship Id="rId21" Type="http://schemas.openxmlformats.org/officeDocument/2006/relationships/notesSlide" Target="../notesSlides/notesSlide25.xml"/><Relationship Id="rId20" Type="http://schemas.openxmlformats.org/officeDocument/2006/relationships/slideLayout" Target="../slideLayouts/slideLayout35.xml"/><Relationship Id="rId2" Type="http://schemas.openxmlformats.org/officeDocument/2006/relationships/tags" Target="../tags/tag700.xml"/><Relationship Id="rId19" Type="http://schemas.openxmlformats.org/officeDocument/2006/relationships/tags" Target="../tags/tag713.xml"/><Relationship Id="rId18" Type="http://schemas.openxmlformats.org/officeDocument/2006/relationships/image" Target="../media/image44.png"/><Relationship Id="rId17" Type="http://schemas.openxmlformats.org/officeDocument/2006/relationships/tags" Target="../tags/tag712.xml"/><Relationship Id="rId16" Type="http://schemas.openxmlformats.org/officeDocument/2006/relationships/tags" Target="../tags/tag711.xml"/><Relationship Id="rId15" Type="http://schemas.openxmlformats.org/officeDocument/2006/relationships/tags" Target="../tags/tag710.xml"/><Relationship Id="rId14" Type="http://schemas.openxmlformats.org/officeDocument/2006/relationships/tags" Target="../tags/tag709.xml"/><Relationship Id="rId13" Type="http://schemas.openxmlformats.org/officeDocument/2006/relationships/image" Target="../media/image43.png"/><Relationship Id="rId12" Type="http://schemas.openxmlformats.org/officeDocument/2006/relationships/tags" Target="../tags/tag708.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699.xml"/></Relationships>
</file>

<file path=ppt/slides/_rels/slide26.xml.rels><?xml version="1.0" encoding="UTF-8" standalone="yes"?>
<Relationships xmlns="http://schemas.openxmlformats.org/package/2006/relationships"><Relationship Id="rId9" Type="http://schemas.openxmlformats.org/officeDocument/2006/relationships/tags" Target="../tags/tag722.xml"/><Relationship Id="rId8" Type="http://schemas.openxmlformats.org/officeDocument/2006/relationships/tags" Target="../tags/tag721.xml"/><Relationship Id="rId7" Type="http://schemas.openxmlformats.org/officeDocument/2006/relationships/tags" Target="../tags/tag720.xml"/><Relationship Id="rId6" Type="http://schemas.openxmlformats.org/officeDocument/2006/relationships/tags" Target="../tags/tag719.xml"/><Relationship Id="rId5" Type="http://schemas.openxmlformats.org/officeDocument/2006/relationships/tags" Target="../tags/tag718.xml"/><Relationship Id="rId4" Type="http://schemas.openxmlformats.org/officeDocument/2006/relationships/tags" Target="../tags/tag717.xml"/><Relationship Id="rId3" Type="http://schemas.openxmlformats.org/officeDocument/2006/relationships/tags" Target="../tags/tag716.xml"/><Relationship Id="rId2" Type="http://schemas.openxmlformats.org/officeDocument/2006/relationships/tags" Target="../tags/tag715.xml"/><Relationship Id="rId16" Type="http://schemas.openxmlformats.org/officeDocument/2006/relationships/notesSlide" Target="../notesSlides/notesSlide26.xml"/><Relationship Id="rId15" Type="http://schemas.openxmlformats.org/officeDocument/2006/relationships/slideLayout" Target="../slideLayouts/slideLayout35.xml"/><Relationship Id="rId14" Type="http://schemas.openxmlformats.org/officeDocument/2006/relationships/tags" Target="../tags/tag724.xml"/><Relationship Id="rId13" Type="http://schemas.openxmlformats.org/officeDocument/2006/relationships/image" Target="../media/image45.png"/><Relationship Id="rId12" Type="http://schemas.openxmlformats.org/officeDocument/2006/relationships/tags" Target="../tags/tag723.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714.xml"/></Relationships>
</file>

<file path=ppt/slides/_rels/slide27.xml.rels><?xml version="1.0" encoding="UTF-8" standalone="yes"?>
<Relationships xmlns="http://schemas.openxmlformats.org/package/2006/relationships"><Relationship Id="rId9" Type="http://schemas.openxmlformats.org/officeDocument/2006/relationships/tags" Target="../tags/tag733.xml"/><Relationship Id="rId8" Type="http://schemas.openxmlformats.org/officeDocument/2006/relationships/tags" Target="../tags/tag732.xml"/><Relationship Id="rId7" Type="http://schemas.openxmlformats.org/officeDocument/2006/relationships/tags" Target="../tags/tag731.xml"/><Relationship Id="rId6" Type="http://schemas.openxmlformats.org/officeDocument/2006/relationships/tags" Target="../tags/tag730.xml"/><Relationship Id="rId5" Type="http://schemas.openxmlformats.org/officeDocument/2006/relationships/tags" Target="../tags/tag729.xml"/><Relationship Id="rId4" Type="http://schemas.openxmlformats.org/officeDocument/2006/relationships/tags" Target="../tags/tag728.xml"/><Relationship Id="rId3" Type="http://schemas.openxmlformats.org/officeDocument/2006/relationships/tags" Target="../tags/tag727.xml"/><Relationship Id="rId2" Type="http://schemas.openxmlformats.org/officeDocument/2006/relationships/tags" Target="../tags/tag726.xml"/><Relationship Id="rId19" Type="http://schemas.openxmlformats.org/officeDocument/2006/relationships/notesSlide" Target="../notesSlides/notesSlide27.xml"/><Relationship Id="rId18" Type="http://schemas.openxmlformats.org/officeDocument/2006/relationships/slideLayout" Target="../slideLayouts/slideLayout35.xml"/><Relationship Id="rId17" Type="http://schemas.openxmlformats.org/officeDocument/2006/relationships/tags" Target="../tags/tag737.xml"/><Relationship Id="rId16" Type="http://schemas.openxmlformats.org/officeDocument/2006/relationships/tags" Target="../tags/tag736.xml"/><Relationship Id="rId15" Type="http://schemas.openxmlformats.org/officeDocument/2006/relationships/image" Target="../media/image47.png"/><Relationship Id="rId14" Type="http://schemas.openxmlformats.org/officeDocument/2006/relationships/tags" Target="../tags/tag735.xml"/><Relationship Id="rId13" Type="http://schemas.openxmlformats.org/officeDocument/2006/relationships/image" Target="../media/image46.png"/><Relationship Id="rId12" Type="http://schemas.openxmlformats.org/officeDocument/2006/relationships/tags" Target="../tags/tag734.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725.xml"/></Relationships>
</file>

<file path=ppt/slides/_rels/slide28.xml.rels><?xml version="1.0" encoding="UTF-8" standalone="yes"?>
<Relationships xmlns="http://schemas.openxmlformats.org/package/2006/relationships"><Relationship Id="rId9" Type="http://schemas.openxmlformats.org/officeDocument/2006/relationships/tags" Target="../tags/tag746.xml"/><Relationship Id="rId8" Type="http://schemas.openxmlformats.org/officeDocument/2006/relationships/tags" Target="../tags/tag745.xml"/><Relationship Id="rId7" Type="http://schemas.openxmlformats.org/officeDocument/2006/relationships/tags" Target="../tags/tag744.xml"/><Relationship Id="rId6" Type="http://schemas.openxmlformats.org/officeDocument/2006/relationships/tags" Target="../tags/tag743.xml"/><Relationship Id="rId5" Type="http://schemas.openxmlformats.org/officeDocument/2006/relationships/tags" Target="../tags/tag742.xml"/><Relationship Id="rId4" Type="http://schemas.openxmlformats.org/officeDocument/2006/relationships/tags" Target="../tags/tag741.xml"/><Relationship Id="rId3" Type="http://schemas.openxmlformats.org/officeDocument/2006/relationships/tags" Target="../tags/tag740.xml"/><Relationship Id="rId21" Type="http://schemas.openxmlformats.org/officeDocument/2006/relationships/notesSlide" Target="../notesSlides/notesSlide28.xml"/><Relationship Id="rId20" Type="http://schemas.openxmlformats.org/officeDocument/2006/relationships/slideLayout" Target="../slideLayouts/slideLayout35.xml"/><Relationship Id="rId2" Type="http://schemas.openxmlformats.org/officeDocument/2006/relationships/tags" Target="../tags/tag739.xml"/><Relationship Id="rId19" Type="http://schemas.openxmlformats.org/officeDocument/2006/relationships/tags" Target="../tags/tag751.xml"/><Relationship Id="rId18" Type="http://schemas.openxmlformats.org/officeDocument/2006/relationships/image" Target="../media/image50.png"/><Relationship Id="rId17" Type="http://schemas.openxmlformats.org/officeDocument/2006/relationships/tags" Target="../tags/tag750.xml"/><Relationship Id="rId16" Type="http://schemas.openxmlformats.org/officeDocument/2006/relationships/image" Target="../media/image49.png"/><Relationship Id="rId15" Type="http://schemas.openxmlformats.org/officeDocument/2006/relationships/tags" Target="../tags/tag749.xml"/><Relationship Id="rId14" Type="http://schemas.openxmlformats.org/officeDocument/2006/relationships/image" Target="../media/image48.png"/><Relationship Id="rId13" Type="http://schemas.openxmlformats.org/officeDocument/2006/relationships/tags" Target="../tags/tag748.xml"/><Relationship Id="rId12" Type="http://schemas.openxmlformats.org/officeDocument/2006/relationships/tags" Target="../tags/tag747.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738.xml"/></Relationships>
</file>

<file path=ppt/slides/_rels/slide29.xml.rels><?xml version="1.0" encoding="UTF-8" standalone="yes"?>
<Relationships xmlns="http://schemas.openxmlformats.org/package/2006/relationships"><Relationship Id="rId9" Type="http://schemas.openxmlformats.org/officeDocument/2006/relationships/tags" Target="../tags/tag760.xml"/><Relationship Id="rId8" Type="http://schemas.openxmlformats.org/officeDocument/2006/relationships/tags" Target="../tags/tag759.xml"/><Relationship Id="rId7" Type="http://schemas.openxmlformats.org/officeDocument/2006/relationships/tags" Target="../tags/tag758.xml"/><Relationship Id="rId6" Type="http://schemas.openxmlformats.org/officeDocument/2006/relationships/tags" Target="../tags/tag757.xml"/><Relationship Id="rId5" Type="http://schemas.openxmlformats.org/officeDocument/2006/relationships/tags" Target="../tags/tag756.xml"/><Relationship Id="rId4" Type="http://schemas.openxmlformats.org/officeDocument/2006/relationships/tags" Target="../tags/tag755.xml"/><Relationship Id="rId3" Type="http://schemas.openxmlformats.org/officeDocument/2006/relationships/tags" Target="../tags/tag754.xml"/><Relationship Id="rId24" Type="http://schemas.openxmlformats.org/officeDocument/2006/relationships/notesSlide" Target="../notesSlides/notesSlide29.xml"/><Relationship Id="rId23" Type="http://schemas.openxmlformats.org/officeDocument/2006/relationships/slideLayout" Target="../slideLayouts/slideLayout35.xml"/><Relationship Id="rId22" Type="http://schemas.openxmlformats.org/officeDocument/2006/relationships/tags" Target="../tags/tag767.xml"/><Relationship Id="rId21" Type="http://schemas.openxmlformats.org/officeDocument/2006/relationships/tags" Target="../tags/tag766.xml"/><Relationship Id="rId20" Type="http://schemas.openxmlformats.org/officeDocument/2006/relationships/image" Target="../media/image54.png"/><Relationship Id="rId2" Type="http://schemas.openxmlformats.org/officeDocument/2006/relationships/tags" Target="../tags/tag753.xml"/><Relationship Id="rId19" Type="http://schemas.openxmlformats.org/officeDocument/2006/relationships/tags" Target="../tags/tag765.xml"/><Relationship Id="rId18" Type="http://schemas.openxmlformats.org/officeDocument/2006/relationships/image" Target="../media/image53.png"/><Relationship Id="rId17" Type="http://schemas.openxmlformats.org/officeDocument/2006/relationships/tags" Target="../tags/tag764.xml"/><Relationship Id="rId16" Type="http://schemas.openxmlformats.org/officeDocument/2006/relationships/image" Target="../media/image52.png"/><Relationship Id="rId15" Type="http://schemas.openxmlformats.org/officeDocument/2006/relationships/tags" Target="../tags/tag763.xml"/><Relationship Id="rId14" Type="http://schemas.openxmlformats.org/officeDocument/2006/relationships/image" Target="../media/image51.png"/><Relationship Id="rId13" Type="http://schemas.openxmlformats.org/officeDocument/2006/relationships/tags" Target="../tags/tag762.xml"/><Relationship Id="rId12" Type="http://schemas.openxmlformats.org/officeDocument/2006/relationships/tags" Target="../tags/tag761.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752.xml"/></Relationships>
</file>

<file path=ppt/slides/_rels/slide3.xml.rels><?xml version="1.0" encoding="UTF-8" standalone="yes"?>
<Relationships xmlns="http://schemas.openxmlformats.org/package/2006/relationships"><Relationship Id="rId9" Type="http://schemas.openxmlformats.org/officeDocument/2006/relationships/tags" Target="../tags/tag425.xml"/><Relationship Id="rId8" Type="http://schemas.openxmlformats.org/officeDocument/2006/relationships/tags" Target="../tags/tag424.xml"/><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tags" Target="../tags/tag423.xml"/><Relationship Id="rId4" Type="http://schemas.openxmlformats.org/officeDocument/2006/relationships/tags" Target="../tags/tag422.xml"/><Relationship Id="rId3" Type="http://schemas.openxmlformats.org/officeDocument/2006/relationships/tags" Target="../tags/tag421.xml"/><Relationship Id="rId2" Type="http://schemas.openxmlformats.org/officeDocument/2006/relationships/tags" Target="../tags/tag420.xml"/><Relationship Id="rId11" Type="http://schemas.openxmlformats.org/officeDocument/2006/relationships/notesSlide" Target="../notesSlides/notesSlide3.xml"/><Relationship Id="rId10" Type="http://schemas.openxmlformats.org/officeDocument/2006/relationships/slideLayout" Target="../slideLayouts/slideLayout31.xml"/><Relationship Id="rId1" Type="http://schemas.openxmlformats.org/officeDocument/2006/relationships/tags" Target="../tags/tag419.xml"/></Relationships>
</file>

<file path=ppt/slides/_rels/slide30.xml.rels><?xml version="1.0" encoding="UTF-8" standalone="yes"?>
<Relationships xmlns="http://schemas.openxmlformats.org/package/2006/relationships"><Relationship Id="rId9" Type="http://schemas.openxmlformats.org/officeDocument/2006/relationships/tags" Target="../tags/tag774.xml"/><Relationship Id="rId8" Type="http://schemas.openxmlformats.org/officeDocument/2006/relationships/tags" Target="../tags/tag773.xml"/><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tags" Target="../tags/tag772.xml"/><Relationship Id="rId4" Type="http://schemas.openxmlformats.org/officeDocument/2006/relationships/tags" Target="../tags/tag771.xml"/><Relationship Id="rId3" Type="http://schemas.openxmlformats.org/officeDocument/2006/relationships/tags" Target="../tags/tag770.xml"/><Relationship Id="rId2" Type="http://schemas.openxmlformats.org/officeDocument/2006/relationships/tags" Target="../tags/tag769.xml"/><Relationship Id="rId12" Type="http://schemas.openxmlformats.org/officeDocument/2006/relationships/notesSlide" Target="../notesSlides/notesSlide30.xml"/><Relationship Id="rId11" Type="http://schemas.openxmlformats.org/officeDocument/2006/relationships/slideLayout" Target="../slideLayouts/slideLayout31.xml"/><Relationship Id="rId10" Type="http://schemas.openxmlformats.org/officeDocument/2006/relationships/tags" Target="../tags/tag775.xml"/><Relationship Id="rId1" Type="http://schemas.openxmlformats.org/officeDocument/2006/relationships/tags" Target="../tags/tag768.xml"/></Relationships>
</file>

<file path=ppt/slides/_rels/slide31.xml.rels><?xml version="1.0" encoding="UTF-8" standalone="yes"?>
<Relationships xmlns="http://schemas.openxmlformats.org/package/2006/relationships"><Relationship Id="rId9" Type="http://schemas.openxmlformats.org/officeDocument/2006/relationships/tags" Target="../tags/tag784.xml"/><Relationship Id="rId8" Type="http://schemas.openxmlformats.org/officeDocument/2006/relationships/tags" Target="../tags/tag783.xml"/><Relationship Id="rId7" Type="http://schemas.openxmlformats.org/officeDocument/2006/relationships/tags" Target="../tags/tag782.xml"/><Relationship Id="rId6" Type="http://schemas.openxmlformats.org/officeDocument/2006/relationships/tags" Target="../tags/tag781.xml"/><Relationship Id="rId5" Type="http://schemas.openxmlformats.org/officeDocument/2006/relationships/tags" Target="../tags/tag780.xml"/><Relationship Id="rId4" Type="http://schemas.openxmlformats.org/officeDocument/2006/relationships/tags" Target="../tags/tag779.xml"/><Relationship Id="rId3" Type="http://schemas.openxmlformats.org/officeDocument/2006/relationships/tags" Target="../tags/tag778.xml"/><Relationship Id="rId2" Type="http://schemas.openxmlformats.org/officeDocument/2006/relationships/tags" Target="../tags/tag777.xml"/><Relationship Id="rId14" Type="http://schemas.openxmlformats.org/officeDocument/2006/relationships/notesSlide" Target="../notesSlides/notesSlide31.xml"/><Relationship Id="rId13" Type="http://schemas.openxmlformats.org/officeDocument/2006/relationships/slideLayout" Target="../slideLayouts/slideLayout35.xml"/><Relationship Id="rId12" Type="http://schemas.openxmlformats.org/officeDocument/2006/relationships/tags" Target="../tags/tag785.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776.xml"/></Relationships>
</file>

<file path=ppt/slides/_rels/slide32.xml.rels><?xml version="1.0" encoding="UTF-8" standalone="yes"?>
<Relationships xmlns="http://schemas.openxmlformats.org/package/2006/relationships"><Relationship Id="rId9" Type="http://schemas.openxmlformats.org/officeDocument/2006/relationships/tags" Target="../tags/tag794.xml"/><Relationship Id="rId8" Type="http://schemas.openxmlformats.org/officeDocument/2006/relationships/tags" Target="../tags/tag793.xml"/><Relationship Id="rId7" Type="http://schemas.openxmlformats.org/officeDocument/2006/relationships/tags" Target="../tags/tag792.xml"/><Relationship Id="rId6" Type="http://schemas.openxmlformats.org/officeDocument/2006/relationships/tags" Target="../tags/tag791.xml"/><Relationship Id="rId5" Type="http://schemas.openxmlformats.org/officeDocument/2006/relationships/tags" Target="../tags/tag790.xml"/><Relationship Id="rId4" Type="http://schemas.openxmlformats.org/officeDocument/2006/relationships/tags" Target="../tags/tag789.xml"/><Relationship Id="rId3" Type="http://schemas.openxmlformats.org/officeDocument/2006/relationships/tags" Target="../tags/tag788.xml"/><Relationship Id="rId2" Type="http://schemas.openxmlformats.org/officeDocument/2006/relationships/tags" Target="../tags/tag787.xml"/><Relationship Id="rId16" Type="http://schemas.openxmlformats.org/officeDocument/2006/relationships/notesSlide" Target="../notesSlides/notesSlide32.xml"/><Relationship Id="rId15" Type="http://schemas.openxmlformats.org/officeDocument/2006/relationships/slideLayout" Target="../slideLayouts/slideLayout35.xml"/><Relationship Id="rId14" Type="http://schemas.openxmlformats.org/officeDocument/2006/relationships/tags" Target="../tags/tag796.xml"/><Relationship Id="rId13" Type="http://schemas.openxmlformats.org/officeDocument/2006/relationships/image" Target="../media/image55.png"/><Relationship Id="rId12" Type="http://schemas.openxmlformats.org/officeDocument/2006/relationships/tags" Target="../tags/tag795.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786.xml"/></Relationships>
</file>

<file path=ppt/slides/_rels/slide33.xml.rels><?xml version="1.0" encoding="UTF-8" standalone="yes"?>
<Relationships xmlns="http://schemas.openxmlformats.org/package/2006/relationships"><Relationship Id="rId9" Type="http://schemas.openxmlformats.org/officeDocument/2006/relationships/tags" Target="../tags/tag805.xml"/><Relationship Id="rId8" Type="http://schemas.openxmlformats.org/officeDocument/2006/relationships/tags" Target="../tags/tag804.xml"/><Relationship Id="rId7" Type="http://schemas.openxmlformats.org/officeDocument/2006/relationships/tags" Target="../tags/tag803.xml"/><Relationship Id="rId6" Type="http://schemas.openxmlformats.org/officeDocument/2006/relationships/tags" Target="../tags/tag802.xml"/><Relationship Id="rId5" Type="http://schemas.openxmlformats.org/officeDocument/2006/relationships/tags" Target="../tags/tag801.xml"/><Relationship Id="rId4" Type="http://schemas.openxmlformats.org/officeDocument/2006/relationships/tags" Target="../tags/tag800.xml"/><Relationship Id="rId3" Type="http://schemas.openxmlformats.org/officeDocument/2006/relationships/tags" Target="../tags/tag799.xml"/><Relationship Id="rId2" Type="http://schemas.openxmlformats.org/officeDocument/2006/relationships/tags" Target="../tags/tag798.xml"/><Relationship Id="rId17" Type="http://schemas.openxmlformats.org/officeDocument/2006/relationships/notesSlide" Target="../notesSlides/notesSlide33.xml"/><Relationship Id="rId16" Type="http://schemas.openxmlformats.org/officeDocument/2006/relationships/slideLayout" Target="../slideLayouts/slideLayout35.xml"/><Relationship Id="rId15" Type="http://schemas.openxmlformats.org/officeDocument/2006/relationships/tags" Target="../tags/tag808.xml"/><Relationship Id="rId14" Type="http://schemas.openxmlformats.org/officeDocument/2006/relationships/tags" Target="../tags/tag807.xml"/><Relationship Id="rId13" Type="http://schemas.openxmlformats.org/officeDocument/2006/relationships/image" Target="../media/image56.png"/><Relationship Id="rId12" Type="http://schemas.openxmlformats.org/officeDocument/2006/relationships/tags" Target="../tags/tag806.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797.xml"/></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39.xml"/><Relationship Id="rId5" Type="http://schemas.openxmlformats.org/officeDocument/2006/relationships/tags" Target="../tags/tag812.xml"/><Relationship Id="rId4" Type="http://schemas.openxmlformats.org/officeDocument/2006/relationships/tags" Target="../tags/tag811.xml"/><Relationship Id="rId3" Type="http://schemas.openxmlformats.org/officeDocument/2006/relationships/image" Target="../media/image1.png"/><Relationship Id="rId2" Type="http://schemas.openxmlformats.org/officeDocument/2006/relationships/tags" Target="../tags/tag810.xml"/><Relationship Id="rId1" Type="http://schemas.openxmlformats.org/officeDocument/2006/relationships/tags" Target="../tags/tag809.xml"/></Relationships>
</file>

<file path=ppt/slides/_rels/slide4.xml.rels><?xml version="1.0" encoding="UTF-8" standalone="yes"?>
<Relationships xmlns="http://schemas.openxmlformats.org/package/2006/relationships"><Relationship Id="rId9" Type="http://schemas.openxmlformats.org/officeDocument/2006/relationships/tags" Target="../tags/tag434.xml"/><Relationship Id="rId8" Type="http://schemas.openxmlformats.org/officeDocument/2006/relationships/tags" Target="../tags/tag433.xml"/><Relationship Id="rId7" Type="http://schemas.openxmlformats.org/officeDocument/2006/relationships/tags" Target="../tags/tag432.xml"/><Relationship Id="rId6" Type="http://schemas.openxmlformats.org/officeDocument/2006/relationships/tags" Target="../tags/tag431.xml"/><Relationship Id="rId5" Type="http://schemas.openxmlformats.org/officeDocument/2006/relationships/tags" Target="../tags/tag430.xml"/><Relationship Id="rId4" Type="http://schemas.openxmlformats.org/officeDocument/2006/relationships/tags" Target="../tags/tag429.xml"/><Relationship Id="rId3" Type="http://schemas.openxmlformats.org/officeDocument/2006/relationships/tags" Target="../tags/tag428.xml"/><Relationship Id="rId2" Type="http://schemas.openxmlformats.org/officeDocument/2006/relationships/tags" Target="../tags/tag427.xml"/><Relationship Id="rId19" Type="http://schemas.openxmlformats.org/officeDocument/2006/relationships/notesSlide" Target="../notesSlides/notesSlide4.xml"/><Relationship Id="rId18" Type="http://schemas.openxmlformats.org/officeDocument/2006/relationships/slideLayout" Target="../slideLayouts/slideLayout35.xml"/><Relationship Id="rId17" Type="http://schemas.openxmlformats.org/officeDocument/2006/relationships/tags" Target="../tags/tag438.xml"/><Relationship Id="rId16" Type="http://schemas.openxmlformats.org/officeDocument/2006/relationships/tags" Target="../tags/tag437.xml"/><Relationship Id="rId15" Type="http://schemas.openxmlformats.org/officeDocument/2006/relationships/image" Target="../media/image4.png"/><Relationship Id="rId14" Type="http://schemas.openxmlformats.org/officeDocument/2006/relationships/tags" Target="../tags/tag436.xml"/><Relationship Id="rId13" Type="http://schemas.openxmlformats.org/officeDocument/2006/relationships/image" Target="../media/image3.png"/><Relationship Id="rId12" Type="http://schemas.openxmlformats.org/officeDocument/2006/relationships/tags" Target="../tags/tag435.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26.xml"/></Relationships>
</file>

<file path=ppt/slides/_rels/slide5.xml.rels><?xml version="1.0" encoding="UTF-8" standalone="yes"?>
<Relationships xmlns="http://schemas.openxmlformats.org/package/2006/relationships"><Relationship Id="rId9" Type="http://schemas.openxmlformats.org/officeDocument/2006/relationships/tags" Target="../tags/tag447.xml"/><Relationship Id="rId8" Type="http://schemas.openxmlformats.org/officeDocument/2006/relationships/tags" Target="../tags/tag446.xml"/><Relationship Id="rId7" Type="http://schemas.openxmlformats.org/officeDocument/2006/relationships/tags" Target="../tags/tag445.xml"/><Relationship Id="rId6" Type="http://schemas.openxmlformats.org/officeDocument/2006/relationships/tags" Target="../tags/tag444.xml"/><Relationship Id="rId5" Type="http://schemas.openxmlformats.org/officeDocument/2006/relationships/tags" Target="../tags/tag443.xml"/><Relationship Id="rId4" Type="http://schemas.openxmlformats.org/officeDocument/2006/relationships/tags" Target="../tags/tag442.xml"/><Relationship Id="rId3" Type="http://schemas.openxmlformats.org/officeDocument/2006/relationships/tags" Target="../tags/tag441.xml"/><Relationship Id="rId25" Type="http://schemas.openxmlformats.org/officeDocument/2006/relationships/notesSlide" Target="../notesSlides/notesSlide5.xml"/><Relationship Id="rId24" Type="http://schemas.openxmlformats.org/officeDocument/2006/relationships/slideLayout" Target="../slideLayouts/slideLayout35.xml"/><Relationship Id="rId23" Type="http://schemas.openxmlformats.org/officeDocument/2006/relationships/tags" Target="../tags/tag457.xml"/><Relationship Id="rId22" Type="http://schemas.openxmlformats.org/officeDocument/2006/relationships/tags" Target="../tags/tag456.xml"/><Relationship Id="rId21" Type="http://schemas.openxmlformats.org/officeDocument/2006/relationships/tags" Target="../tags/tag455.xml"/><Relationship Id="rId20" Type="http://schemas.openxmlformats.org/officeDocument/2006/relationships/tags" Target="../tags/tag454.xml"/><Relationship Id="rId2" Type="http://schemas.openxmlformats.org/officeDocument/2006/relationships/tags" Target="../tags/tag440.xml"/><Relationship Id="rId19" Type="http://schemas.openxmlformats.org/officeDocument/2006/relationships/tags" Target="../tags/tag453.xml"/><Relationship Id="rId18" Type="http://schemas.openxmlformats.org/officeDocument/2006/relationships/tags" Target="../tags/tag452.xml"/><Relationship Id="rId17" Type="http://schemas.openxmlformats.org/officeDocument/2006/relationships/tags" Target="../tags/tag451.xml"/><Relationship Id="rId16" Type="http://schemas.openxmlformats.org/officeDocument/2006/relationships/image" Target="../media/image6.png"/><Relationship Id="rId15" Type="http://schemas.openxmlformats.org/officeDocument/2006/relationships/tags" Target="../tags/tag450.xml"/><Relationship Id="rId14" Type="http://schemas.openxmlformats.org/officeDocument/2006/relationships/image" Target="../media/image5.png"/><Relationship Id="rId13" Type="http://schemas.openxmlformats.org/officeDocument/2006/relationships/tags" Target="../tags/tag449.xml"/><Relationship Id="rId12" Type="http://schemas.openxmlformats.org/officeDocument/2006/relationships/tags" Target="../tags/tag448.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39.xml"/></Relationships>
</file>

<file path=ppt/slides/_rels/slide6.xml.rels><?xml version="1.0" encoding="UTF-8" standalone="yes"?>
<Relationships xmlns="http://schemas.openxmlformats.org/package/2006/relationships"><Relationship Id="rId9" Type="http://schemas.openxmlformats.org/officeDocument/2006/relationships/tags" Target="../tags/tag464.xml"/><Relationship Id="rId8" Type="http://schemas.openxmlformats.org/officeDocument/2006/relationships/tags" Target="../tags/tag463.xml"/><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tags" Target="../tags/tag462.xml"/><Relationship Id="rId4" Type="http://schemas.openxmlformats.org/officeDocument/2006/relationships/tags" Target="../tags/tag461.xml"/><Relationship Id="rId3" Type="http://schemas.openxmlformats.org/officeDocument/2006/relationships/tags" Target="../tags/tag460.xml"/><Relationship Id="rId2" Type="http://schemas.openxmlformats.org/officeDocument/2006/relationships/tags" Target="../tags/tag459.xml"/><Relationship Id="rId12" Type="http://schemas.openxmlformats.org/officeDocument/2006/relationships/notesSlide" Target="../notesSlides/notesSlide6.xml"/><Relationship Id="rId11" Type="http://schemas.openxmlformats.org/officeDocument/2006/relationships/slideLayout" Target="../slideLayouts/slideLayout31.xml"/><Relationship Id="rId10" Type="http://schemas.openxmlformats.org/officeDocument/2006/relationships/tags" Target="../tags/tag465.xml"/><Relationship Id="rId1" Type="http://schemas.openxmlformats.org/officeDocument/2006/relationships/tags" Target="../tags/tag458.xml"/></Relationships>
</file>

<file path=ppt/slides/_rels/slide7.xml.rels><?xml version="1.0" encoding="UTF-8" standalone="yes"?>
<Relationships xmlns="http://schemas.openxmlformats.org/package/2006/relationships"><Relationship Id="rId9" Type="http://schemas.openxmlformats.org/officeDocument/2006/relationships/tags" Target="../tags/tag474.xml"/><Relationship Id="rId8" Type="http://schemas.openxmlformats.org/officeDocument/2006/relationships/tags" Target="../tags/tag473.xml"/><Relationship Id="rId7" Type="http://schemas.openxmlformats.org/officeDocument/2006/relationships/tags" Target="../tags/tag472.xml"/><Relationship Id="rId6" Type="http://schemas.openxmlformats.org/officeDocument/2006/relationships/tags" Target="../tags/tag471.xml"/><Relationship Id="rId5" Type="http://schemas.openxmlformats.org/officeDocument/2006/relationships/tags" Target="../tags/tag470.xml"/><Relationship Id="rId4" Type="http://schemas.openxmlformats.org/officeDocument/2006/relationships/tags" Target="../tags/tag469.xml"/><Relationship Id="rId3" Type="http://schemas.openxmlformats.org/officeDocument/2006/relationships/tags" Target="../tags/tag468.xml"/><Relationship Id="rId24" Type="http://schemas.openxmlformats.org/officeDocument/2006/relationships/notesSlide" Target="../notesSlides/notesSlide7.xml"/><Relationship Id="rId23" Type="http://schemas.openxmlformats.org/officeDocument/2006/relationships/slideLayout" Target="../slideLayouts/slideLayout35.xml"/><Relationship Id="rId22" Type="http://schemas.openxmlformats.org/officeDocument/2006/relationships/tags" Target="../tags/tag481.xml"/><Relationship Id="rId21" Type="http://schemas.openxmlformats.org/officeDocument/2006/relationships/tags" Target="../tags/tag480.xml"/><Relationship Id="rId20" Type="http://schemas.openxmlformats.org/officeDocument/2006/relationships/image" Target="../media/image10.png"/><Relationship Id="rId2" Type="http://schemas.openxmlformats.org/officeDocument/2006/relationships/tags" Target="../tags/tag467.xml"/><Relationship Id="rId19" Type="http://schemas.openxmlformats.org/officeDocument/2006/relationships/tags" Target="../tags/tag479.xml"/><Relationship Id="rId18" Type="http://schemas.openxmlformats.org/officeDocument/2006/relationships/image" Target="../media/image9.png"/><Relationship Id="rId17" Type="http://schemas.openxmlformats.org/officeDocument/2006/relationships/tags" Target="../tags/tag478.xml"/><Relationship Id="rId16" Type="http://schemas.openxmlformats.org/officeDocument/2006/relationships/image" Target="../media/image8.png"/><Relationship Id="rId15" Type="http://schemas.openxmlformats.org/officeDocument/2006/relationships/tags" Target="../tags/tag477.xml"/><Relationship Id="rId14" Type="http://schemas.openxmlformats.org/officeDocument/2006/relationships/image" Target="../media/image7.png"/><Relationship Id="rId13" Type="http://schemas.openxmlformats.org/officeDocument/2006/relationships/tags" Target="../tags/tag476.xml"/><Relationship Id="rId12" Type="http://schemas.openxmlformats.org/officeDocument/2006/relationships/tags" Target="../tags/tag475.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66.xml"/></Relationships>
</file>

<file path=ppt/slides/_rels/slide8.xml.rels><?xml version="1.0" encoding="UTF-8" standalone="yes"?>
<Relationships xmlns="http://schemas.openxmlformats.org/package/2006/relationships"><Relationship Id="rId9" Type="http://schemas.openxmlformats.org/officeDocument/2006/relationships/tags" Target="../tags/tag490.xml"/><Relationship Id="rId8" Type="http://schemas.openxmlformats.org/officeDocument/2006/relationships/tags" Target="../tags/tag489.xml"/><Relationship Id="rId7" Type="http://schemas.openxmlformats.org/officeDocument/2006/relationships/tags" Target="../tags/tag488.xml"/><Relationship Id="rId6" Type="http://schemas.openxmlformats.org/officeDocument/2006/relationships/tags" Target="../tags/tag487.xml"/><Relationship Id="rId5" Type="http://schemas.openxmlformats.org/officeDocument/2006/relationships/tags" Target="../tags/tag486.xml"/><Relationship Id="rId4" Type="http://schemas.openxmlformats.org/officeDocument/2006/relationships/tags" Target="../tags/tag485.xml"/><Relationship Id="rId3" Type="http://schemas.openxmlformats.org/officeDocument/2006/relationships/tags" Target="../tags/tag484.xml"/><Relationship Id="rId20" Type="http://schemas.openxmlformats.org/officeDocument/2006/relationships/notesSlide" Target="../notesSlides/notesSlide8.xml"/><Relationship Id="rId2" Type="http://schemas.openxmlformats.org/officeDocument/2006/relationships/tags" Target="../tags/tag483.xml"/><Relationship Id="rId19" Type="http://schemas.openxmlformats.org/officeDocument/2006/relationships/slideLayout" Target="../slideLayouts/slideLayout35.xml"/><Relationship Id="rId18" Type="http://schemas.openxmlformats.org/officeDocument/2006/relationships/tags" Target="../tags/tag495.xml"/><Relationship Id="rId17" Type="http://schemas.openxmlformats.org/officeDocument/2006/relationships/tags" Target="../tags/tag494.xml"/><Relationship Id="rId16" Type="http://schemas.openxmlformats.org/officeDocument/2006/relationships/tags" Target="../tags/tag493.xml"/><Relationship Id="rId15" Type="http://schemas.openxmlformats.org/officeDocument/2006/relationships/image" Target="../media/image12.png"/><Relationship Id="rId14" Type="http://schemas.openxmlformats.org/officeDocument/2006/relationships/tags" Target="../tags/tag492.xml"/><Relationship Id="rId13" Type="http://schemas.openxmlformats.org/officeDocument/2006/relationships/image" Target="../media/image11.png"/><Relationship Id="rId12" Type="http://schemas.openxmlformats.org/officeDocument/2006/relationships/tags" Target="../tags/tag491.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82.xml"/></Relationships>
</file>

<file path=ppt/slides/_rels/slide9.xml.rels><?xml version="1.0" encoding="UTF-8" standalone="yes"?>
<Relationships xmlns="http://schemas.openxmlformats.org/package/2006/relationships"><Relationship Id="rId9" Type="http://schemas.openxmlformats.org/officeDocument/2006/relationships/tags" Target="../tags/tag504.xml"/><Relationship Id="rId8" Type="http://schemas.openxmlformats.org/officeDocument/2006/relationships/tags" Target="../tags/tag503.xml"/><Relationship Id="rId7" Type="http://schemas.openxmlformats.org/officeDocument/2006/relationships/tags" Target="../tags/tag502.xml"/><Relationship Id="rId6" Type="http://schemas.openxmlformats.org/officeDocument/2006/relationships/tags" Target="../tags/tag501.xml"/><Relationship Id="rId5" Type="http://schemas.openxmlformats.org/officeDocument/2006/relationships/tags" Target="../tags/tag500.xml"/><Relationship Id="rId4" Type="http://schemas.openxmlformats.org/officeDocument/2006/relationships/tags" Target="../tags/tag499.xml"/><Relationship Id="rId3" Type="http://schemas.openxmlformats.org/officeDocument/2006/relationships/tags" Target="../tags/tag498.xml"/><Relationship Id="rId21" Type="http://schemas.openxmlformats.org/officeDocument/2006/relationships/notesSlide" Target="../notesSlides/notesSlide9.xml"/><Relationship Id="rId20" Type="http://schemas.openxmlformats.org/officeDocument/2006/relationships/slideLayout" Target="../slideLayouts/slideLayout35.xml"/><Relationship Id="rId2" Type="http://schemas.openxmlformats.org/officeDocument/2006/relationships/tags" Target="../tags/tag497.xml"/><Relationship Id="rId19" Type="http://schemas.openxmlformats.org/officeDocument/2006/relationships/tags" Target="../tags/tag509.xml"/><Relationship Id="rId18" Type="http://schemas.openxmlformats.org/officeDocument/2006/relationships/image" Target="../media/image15.png"/><Relationship Id="rId17" Type="http://schemas.openxmlformats.org/officeDocument/2006/relationships/tags" Target="../tags/tag508.xml"/><Relationship Id="rId16" Type="http://schemas.openxmlformats.org/officeDocument/2006/relationships/tags" Target="../tags/tag507.xml"/><Relationship Id="rId15" Type="http://schemas.openxmlformats.org/officeDocument/2006/relationships/image" Target="../media/image14.png"/><Relationship Id="rId14" Type="http://schemas.openxmlformats.org/officeDocument/2006/relationships/tags" Target="../tags/tag506.xml"/><Relationship Id="rId13" Type="http://schemas.openxmlformats.org/officeDocument/2006/relationships/image" Target="../media/image13.png"/><Relationship Id="rId12" Type="http://schemas.openxmlformats.org/officeDocument/2006/relationships/tags" Target="../tags/tag505.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4"/>
            <p:custDataLst>
              <p:tags r:id="rId1"/>
            </p:custDataLst>
          </p:nvPr>
        </p:nvSpPr>
        <p:spPr>
          <a:xfrm>
            <a:off x="10181114" y="6371273"/>
            <a:ext cx="1944370" cy="408940"/>
          </a:xfrm>
        </p:spPr>
        <p:txBody>
          <a:bodyPr/>
          <a:p>
            <a:r>
              <a:rPr lang="en-US" altLang="zh-CN" dirty="0">
                <a:solidFill>
                  <a:schemeClr val="dk1">
                    <a:lumMod val="65000"/>
                    <a:lumOff val="35000"/>
                  </a:schemeClr>
                </a:solidFill>
              </a:rPr>
              <a:t>2024/06/19</a:t>
            </a:r>
            <a:endParaRPr lang="en-US" altLang="zh-CN" dirty="0">
              <a:solidFill>
                <a:schemeClr val="dk1">
                  <a:lumMod val="65000"/>
                  <a:lumOff val="35000"/>
                </a:schemeClr>
              </a:solidFill>
            </a:endParaRPr>
          </a:p>
        </p:txBody>
      </p:sp>
      <p:sp>
        <p:nvSpPr>
          <p:cNvPr id="6" name="文本占位符 6"/>
          <p:cNvSpPr>
            <a:spLocks noGrp="1"/>
          </p:cNvSpPr>
          <p:nvPr>
            <p:custDataLst>
              <p:tags r:id="rId2"/>
            </p:custDataLst>
          </p:nvPr>
        </p:nvSpPr>
        <p:spPr>
          <a:xfrm>
            <a:off x="3875405" y="4117975"/>
            <a:ext cx="4558030" cy="1322705"/>
          </a:xfrm>
          <a:prstGeom prst="rect">
            <a:avLst/>
          </a:prstGeom>
        </p:spPr>
        <p:txBody>
          <a:bodyPr vert="horz" wrap="square" lIns="91440" tIns="45720" rIns="91440" bIns="45720" rtlCol="0" anchor="ctr">
            <a:normAutofit fontScale="90000"/>
          </a:bodyPr>
          <a:lstStyle>
            <a:lvl1pPr marL="0" indent="0" algn="l" defTabSz="914400" rtl="0" eaLnBrk="1" fontAlgn="auto" latinLnBrk="0" hangingPunct="1">
              <a:lnSpc>
                <a:spcPct val="130000"/>
              </a:lnSpc>
              <a:spcBef>
                <a:spcPts val="0"/>
              </a:spcBef>
              <a:spcAft>
                <a:spcPts val="1000"/>
              </a:spcAft>
              <a:buFont typeface="Arial" panose="020B0604020202090204" pitchFamily="34" charset="0"/>
              <a:buNone/>
              <a:defRPr lang="zh-CN" altLang="en-US" sz="1600"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a:solidFill>
                  <a:schemeClr val="dk1">
                    <a:lumMod val="65000"/>
                    <a:lumOff val="35000"/>
                  </a:schemeClr>
                </a:solidFill>
              </a:rPr>
              <a:t>演讲人：</a:t>
            </a:r>
            <a:r>
              <a:rPr lang="en-US" altLang="zh-CN">
                <a:solidFill>
                  <a:schemeClr val="dk1">
                    <a:lumMod val="65000"/>
                    <a:lumOff val="35000"/>
                  </a:schemeClr>
                </a:solidFill>
              </a:rPr>
              <a:t>2051498 </a:t>
            </a:r>
            <a:r>
              <a:rPr>
                <a:solidFill>
                  <a:schemeClr val="dk1">
                    <a:lumMod val="65000"/>
                    <a:lumOff val="35000"/>
                  </a:schemeClr>
                </a:solidFill>
              </a:rPr>
              <a:t>储岱泽</a:t>
            </a:r>
            <a:endParaRPr>
              <a:solidFill>
                <a:schemeClr val="dk1">
                  <a:lumMod val="65000"/>
                  <a:lumOff val="35000"/>
                </a:schemeClr>
              </a:solidFill>
            </a:endParaRPr>
          </a:p>
          <a:p>
            <a:pPr algn="ctr"/>
            <a:r>
              <a:rPr>
                <a:solidFill>
                  <a:schemeClr val="dk1">
                    <a:lumMod val="65000"/>
                    <a:lumOff val="35000"/>
                  </a:schemeClr>
                </a:solidFill>
              </a:rPr>
              <a:t>项目成员：2051498 储岱泽 </a:t>
            </a:r>
            <a:r>
              <a:rPr lang="en-US" altLang="zh-CN">
                <a:solidFill>
                  <a:schemeClr val="dk1">
                    <a:lumMod val="65000"/>
                    <a:lumOff val="35000"/>
                  </a:schemeClr>
                </a:solidFill>
              </a:rPr>
              <a:t> </a:t>
            </a:r>
            <a:r>
              <a:rPr lang="en-US" altLang="zh-CN">
                <a:solidFill>
                  <a:schemeClr val="dk1">
                    <a:lumMod val="65000"/>
                    <a:lumOff val="35000"/>
                  </a:schemeClr>
                </a:solidFill>
                <a:sym typeface="+mn-ea"/>
              </a:rPr>
              <a:t> </a:t>
            </a:r>
            <a:r>
              <a:rPr>
                <a:solidFill>
                  <a:schemeClr val="dk1">
                    <a:lumMod val="65000"/>
                    <a:lumOff val="35000"/>
                  </a:schemeClr>
                </a:solidFill>
                <a:sym typeface="+mn-ea"/>
              </a:rPr>
              <a:t>2051828 莫益萌</a:t>
            </a:r>
            <a:endParaRPr>
              <a:solidFill>
                <a:schemeClr val="dk1">
                  <a:lumMod val="65000"/>
                  <a:lumOff val="35000"/>
                </a:schemeClr>
              </a:solidFill>
              <a:sym typeface="+mn-ea"/>
            </a:endParaRPr>
          </a:p>
          <a:p>
            <a:pPr algn="ctr"/>
            <a:r>
              <a:rPr lang="en-US" altLang="zh-CN">
                <a:solidFill>
                  <a:schemeClr val="dk1">
                    <a:lumMod val="65000"/>
                    <a:lumOff val="35000"/>
                  </a:schemeClr>
                </a:solidFill>
                <a:sym typeface="+mn-ea"/>
              </a:rPr>
              <a:t>              </a:t>
            </a:r>
            <a:r>
              <a:rPr>
                <a:solidFill>
                  <a:schemeClr val="dk1">
                    <a:lumMod val="65000"/>
                    <a:lumOff val="35000"/>
                  </a:schemeClr>
                </a:solidFill>
                <a:sym typeface="+mn-ea"/>
              </a:rPr>
              <a:t>2151615 沈书勤</a:t>
            </a:r>
            <a:r>
              <a:rPr lang="en-US" altLang="zh-CN">
                <a:solidFill>
                  <a:schemeClr val="dk1">
                    <a:lumMod val="65000"/>
                    <a:lumOff val="35000"/>
                  </a:schemeClr>
                </a:solidFill>
                <a:sym typeface="+mn-ea"/>
              </a:rPr>
              <a:t>   </a:t>
            </a:r>
            <a:r>
              <a:rPr>
                <a:solidFill>
                  <a:schemeClr val="dk1">
                    <a:lumMod val="65000"/>
                    <a:lumOff val="35000"/>
                  </a:schemeClr>
                </a:solidFill>
                <a:sym typeface="+mn-ea"/>
              </a:rPr>
              <a:t>2151641 王佳垚</a:t>
            </a:r>
            <a:r>
              <a:rPr lang="en-US" altLang="zh-CN">
                <a:solidFill>
                  <a:schemeClr val="dk1">
                    <a:lumMod val="65000"/>
                    <a:lumOff val="35000"/>
                  </a:schemeClr>
                </a:solidFill>
              </a:rPr>
              <a:t>  </a:t>
            </a:r>
            <a:endParaRPr>
              <a:solidFill>
                <a:schemeClr val="dk1">
                  <a:lumMod val="65000"/>
                  <a:lumOff val="35000"/>
                </a:schemeClr>
              </a:solidFill>
            </a:endParaRPr>
          </a:p>
        </p:txBody>
      </p:sp>
      <p:sp>
        <p:nvSpPr>
          <p:cNvPr id="4" name="文本框 3"/>
          <p:cNvSpPr txBox="1"/>
          <p:nvPr/>
        </p:nvSpPr>
        <p:spPr>
          <a:xfrm>
            <a:off x="2095500" y="2397125"/>
            <a:ext cx="8001635" cy="1322070"/>
          </a:xfrm>
          <a:prstGeom prst="rect">
            <a:avLst/>
          </a:prstGeom>
          <a:noFill/>
        </p:spPr>
        <p:txBody>
          <a:bodyPr wrap="square" rtlCol="0">
            <a:spAutoFit/>
          </a:bodyPr>
          <a:p>
            <a:pPr algn="ctr"/>
            <a:r>
              <a:rPr lang="en-US" altLang="zh-CN" sz="4000">
                <a:solidFill>
                  <a:schemeClr val="tx2">
                    <a:lumMod val="25000"/>
                  </a:schemeClr>
                </a:solidFill>
                <a:latin typeface="黑体" charset="0"/>
                <a:ea typeface="黑体" charset="0"/>
                <a:cs typeface="黑体" charset="0"/>
              </a:rPr>
              <a:t>Data Analysis &amp; Data Mining</a:t>
            </a:r>
            <a:endParaRPr lang="en-US" altLang="zh-CN" sz="4000">
              <a:solidFill>
                <a:schemeClr val="tx2">
                  <a:lumMod val="25000"/>
                </a:schemeClr>
              </a:solidFill>
              <a:latin typeface="黑体" charset="0"/>
              <a:ea typeface="黑体" charset="0"/>
              <a:cs typeface="黑体" charset="0"/>
            </a:endParaRPr>
          </a:p>
          <a:p>
            <a:pPr algn="ctr"/>
            <a:r>
              <a:rPr lang="en-US" altLang="zh-CN" sz="4000">
                <a:solidFill>
                  <a:schemeClr val="tx2">
                    <a:lumMod val="25000"/>
                  </a:schemeClr>
                </a:solidFill>
                <a:latin typeface="黑体" charset="0"/>
                <a:ea typeface="黑体" charset="0"/>
                <a:cs typeface="黑体" charset="0"/>
              </a:rPr>
              <a:t>血糖水平时间序列预测 </a:t>
            </a:r>
            <a:endParaRPr lang="en-US" altLang="zh-CN" sz="4000">
              <a:solidFill>
                <a:schemeClr val="tx2">
                  <a:lumMod val="25000"/>
                </a:schemeClr>
              </a:solidFill>
              <a:latin typeface="黑体" charset="0"/>
              <a:ea typeface="黑体" charset="0"/>
              <a:cs typeface="黑体" charset="0"/>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3"/>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4"/>
              </p:custDataLst>
            </p:nvPr>
          </p:nvPicPr>
          <p:blipFill rotWithShape="1">
            <a:blip r:embed="rId5" cstate="screen">
              <a:extLst>
                <a:ext uri="{96DAC541-7B7A-43D3-8B79-37D633B846F1}">
                  <asvg:svgBlip xmlns:asvg="http://schemas.microsoft.com/office/drawing/2016/SVG/main" r:embed="rId6"/>
                </a:ext>
              </a:extLst>
            </a:blip>
            <a:srcRect r="76895"/>
            <a:stretch>
              <a:fillRect/>
            </a:stretch>
          </p:blipFill>
          <p:spPr>
            <a:xfrm>
              <a:off x="2211814" y="-53093"/>
              <a:ext cx="778994" cy="960741"/>
            </a:xfrm>
            <a:prstGeom prst="ellipse">
              <a:avLst/>
            </a:prstGeom>
          </p:spPr>
        </p:pic>
      </p:grpSp>
      <p:sp>
        <p:nvSpPr>
          <p:cNvPr id="3" name="文本框 2"/>
          <p:cNvSpPr txBox="1"/>
          <p:nvPr/>
        </p:nvSpPr>
        <p:spPr>
          <a:xfrm>
            <a:off x="4805045" y="3719195"/>
            <a:ext cx="2581275" cy="337185"/>
          </a:xfrm>
          <a:prstGeom prst="rect">
            <a:avLst/>
          </a:prstGeom>
          <a:noFill/>
        </p:spPr>
        <p:txBody>
          <a:bodyPr wrap="square" rtlCol="0">
            <a:spAutoFit/>
          </a:bodyPr>
          <a:p>
            <a:pPr algn="ctr"/>
            <a:r>
              <a:rPr lang="zh-CN" altLang="en-US" sz="1600" spc="150">
                <a:solidFill>
                  <a:schemeClr val="dk1">
                    <a:lumMod val="65000"/>
                    <a:lumOff val="35000"/>
                  </a:schemeClr>
                </a:solidFill>
                <a:uFillTx/>
                <a:latin typeface="Arial" panose="020B0604020202090204" pitchFamily="34" charset="0"/>
                <a:ea typeface="微软雅黑" charset="-122"/>
              </a:rPr>
              <a:t>第2小组</a:t>
            </a:r>
            <a:endParaRPr lang="zh-CN" altLang="en-US" sz="1600" spc="150">
              <a:solidFill>
                <a:schemeClr val="dk1">
                  <a:lumMod val="65000"/>
                  <a:lumOff val="35000"/>
                </a:schemeClr>
              </a:solidFill>
              <a:uFillTx/>
              <a:latin typeface="Arial" panose="020B0604020202090204" pitchFamily="34" charset="0"/>
              <a:ea typeface="微软雅黑" charset="-122"/>
            </a:endParaRPr>
          </a:p>
        </p:txBody>
      </p:sp>
    </p:spTree>
    <p:custDataLst>
      <p:tags r:id="rId7"/>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静态数据处理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相关性分析与</a:t>
            </a:r>
            <a:r>
              <a:rPr lang="zh-CN" altLang="en-US"/>
              <a:t>静态特征选择</a:t>
            </a:r>
            <a:endParaRPr lang="zh-CN" altLang="en-US"/>
          </a:p>
        </p:txBody>
      </p:sp>
      <p:sp>
        <p:nvSpPr>
          <p:cNvPr id="6" name="文本框 5"/>
          <p:cNvSpPr txBox="1"/>
          <p:nvPr/>
        </p:nvSpPr>
        <p:spPr>
          <a:xfrm>
            <a:off x="686435" y="2985135"/>
            <a:ext cx="3473450" cy="645160"/>
          </a:xfrm>
          <a:prstGeom prst="rect">
            <a:avLst/>
          </a:prstGeom>
          <a:noFill/>
        </p:spPr>
        <p:txBody>
          <a:bodyPr wrap="square" rtlCol="0" anchor="t">
            <a:spAutoFit/>
          </a:bodyPr>
          <a:p>
            <a:pPr algn="ctr"/>
            <a:r>
              <a:rPr lang="en-US" altLang="zh-CN" sz="1200"/>
              <a:t>1.</a:t>
            </a:r>
            <a:r>
              <a:rPr sz="1200"/>
              <a:t>首先，我们计算给定文件夹中的每个 CSV 文件中 "CGM (mg / dl)" 列的统计特征，并将结果保存到指定的输出文件中。</a:t>
            </a:r>
            <a:endParaRPr sz="1200"/>
          </a:p>
        </p:txBody>
      </p:sp>
      <p:sp>
        <p:nvSpPr>
          <p:cNvPr id="10" name="文本框 9"/>
          <p:cNvSpPr txBox="1"/>
          <p:nvPr>
            <p:custDataLst>
              <p:tags r:id="rId12"/>
            </p:custDataLst>
          </p:nvPr>
        </p:nvSpPr>
        <p:spPr>
          <a:xfrm>
            <a:off x="676910" y="3643630"/>
            <a:ext cx="3473450" cy="2768600"/>
          </a:xfrm>
          <a:prstGeom prst="rect">
            <a:avLst/>
          </a:prstGeom>
          <a:noFill/>
        </p:spPr>
        <p:txBody>
          <a:bodyPr wrap="square" rtlCol="0" anchor="t">
            <a:spAutoFit/>
          </a:bodyPr>
          <a:p>
            <a:pPr algn="l"/>
            <a:r>
              <a:rPr lang="en-US" altLang="zh-CN" sz="1200"/>
              <a:t>2. </a:t>
            </a:r>
            <a:r>
              <a:rPr lang="zh-CN" sz="1200"/>
              <a:t>然后，我们</a:t>
            </a:r>
            <a:r>
              <a:rPr lang="zh-CN" sz="1200">
                <a:sym typeface="+mn-ea"/>
              </a:rPr>
              <a:t>对数据之间的关系进行挖掘，</a:t>
            </a:r>
            <a:r>
              <a:rPr lang="zh-CN" sz="1200"/>
              <a:t>计算各个特征之间的相关性，并根据相关性矩阵绘制热图，首先绘制</a:t>
            </a:r>
            <a:r>
              <a:rPr lang="en-US" altLang="zh-CN" sz="1200"/>
              <a:t>T1DM</a:t>
            </a:r>
            <a:r>
              <a:rPr lang="zh-CN" altLang="en-US" sz="1200"/>
              <a:t>的热图，</a:t>
            </a:r>
            <a:r>
              <a:rPr lang="zh-CN" sz="1200"/>
              <a:t>我们发现：</a:t>
            </a:r>
            <a:endParaRPr lang="zh-CN" sz="1200"/>
          </a:p>
          <a:p>
            <a:pPr algn="l"/>
            <a:r>
              <a:rPr lang="zh-CN" sz="1200">
                <a:latin typeface="PingFang SC" panose="020B0400000000000000" charset="-122"/>
                <a:ea typeface="PingFang SC" panose="020B0400000000000000" charset="-122"/>
              </a:rPr>
              <a:t>•</a:t>
            </a:r>
            <a:r>
              <a:rPr lang="en-US" altLang="zh-CN" sz="1200">
                <a:latin typeface="PingFang SC" panose="020B0400000000000000" charset="-122"/>
                <a:ea typeface="PingFang SC" panose="020B0400000000000000" charset="-122"/>
              </a:rPr>
              <a:t> </a:t>
            </a:r>
            <a:r>
              <a:rPr lang="zh-CN" sz="1200">
                <a:solidFill>
                  <a:srgbClr val="CC0000"/>
                </a:solidFill>
              </a:rPr>
              <a:t>HbA1c（糖化血红蛋白）与Glycated Albumin（糖化白蛋白）</a:t>
            </a:r>
            <a:r>
              <a:rPr lang="zh-CN" sz="1200"/>
              <a:t>之间的相关性特别高，</a:t>
            </a:r>
            <a:endParaRPr lang="zh-CN" sz="1200"/>
          </a:p>
          <a:p>
            <a:pPr algn="l"/>
            <a:r>
              <a:rPr lang="zh-CN" sz="1200"/>
              <a:t>高达</a:t>
            </a:r>
            <a:r>
              <a:rPr lang="en-US" altLang="zh-CN" b="1">
                <a:solidFill>
                  <a:schemeClr val="accent5">
                    <a:lumMod val="75000"/>
                  </a:schemeClr>
                </a:solidFill>
                <a:latin typeface="Arial Bold" panose="020B0604020202090204" charset="0"/>
                <a:cs typeface="Arial Bold" panose="020B0604020202090204" charset="0"/>
              </a:rPr>
              <a:t>0.94</a:t>
            </a:r>
            <a:endParaRPr lang="en-US" altLang="zh-CN" sz="1200"/>
          </a:p>
          <a:p>
            <a:pPr algn="l"/>
            <a:endParaRPr lang="en-US" altLang="zh-CN" sz="1200"/>
          </a:p>
          <a:p>
            <a:pPr algn="l"/>
            <a:r>
              <a:rPr lang="zh-CN" sz="1200">
                <a:latin typeface="PingFang SC" panose="020B0400000000000000" charset="-122"/>
                <a:ea typeface="PingFang SC" panose="020B0400000000000000" charset="-122"/>
                <a:sym typeface="+mn-ea"/>
              </a:rPr>
              <a:t>•</a:t>
            </a:r>
            <a:r>
              <a:rPr lang="en-US" altLang="zh-CN" sz="1200">
                <a:latin typeface="PingFang SC" panose="020B0400000000000000" charset="-122"/>
                <a:ea typeface="PingFang SC" panose="020B0400000000000000" charset="-122"/>
                <a:sym typeface="+mn-ea"/>
              </a:rPr>
              <a:t> </a:t>
            </a:r>
            <a:r>
              <a:rPr lang="zh-CN" sz="1200">
                <a:solidFill>
                  <a:srgbClr val="CC0000"/>
                </a:solidFill>
              </a:rPr>
              <a:t>Fasting Insulin (空腹胰岛素) 与 2-hour Postprandial Insulin (餐后2小时胰岛素)</a:t>
            </a:r>
            <a:r>
              <a:rPr lang="zh-CN" sz="1200"/>
              <a:t>: 相关性极高</a:t>
            </a:r>
            <a:r>
              <a:rPr lang="en-US" altLang="zh-CN" sz="1200"/>
              <a:t>,</a:t>
            </a:r>
            <a:r>
              <a:rPr lang="zh-CN" altLang="en-US" sz="1200"/>
              <a:t>有</a:t>
            </a:r>
            <a:r>
              <a:rPr lang="en-US" altLang="zh-CN" sz="1800" b="1">
                <a:solidFill>
                  <a:schemeClr val="accent5">
                    <a:lumMod val="75000"/>
                  </a:schemeClr>
                </a:solidFill>
                <a:latin typeface="Arial Bold" panose="020B0604020202090204" charset="0"/>
                <a:cs typeface="Arial Bold" panose="020B0604020202090204" charset="0"/>
              </a:rPr>
              <a:t>0.74</a:t>
            </a:r>
            <a:endParaRPr lang="en-US" altLang="zh-CN" sz="1800" b="1">
              <a:solidFill>
                <a:schemeClr val="accent5">
                  <a:lumMod val="75000"/>
                </a:schemeClr>
              </a:solidFill>
              <a:latin typeface="Arial Bold" panose="020B0604020202090204" charset="0"/>
              <a:cs typeface="Arial Bold" panose="020B0604020202090204" charset="0"/>
            </a:endParaRPr>
          </a:p>
          <a:p>
            <a:pPr algn="l"/>
            <a:endParaRPr lang="zh-CN" sz="1200"/>
          </a:p>
          <a:p>
            <a:pPr algn="l"/>
            <a:r>
              <a:rPr lang="zh-CN" sz="1200">
                <a:latin typeface="PingFang SC" panose="020B0400000000000000" charset="-122"/>
                <a:ea typeface="PingFang SC" panose="020B0400000000000000" charset="-122"/>
                <a:sym typeface="+mn-ea"/>
              </a:rPr>
              <a:t>•</a:t>
            </a:r>
            <a:r>
              <a:rPr lang="en-US" altLang="zh-CN" sz="1200">
                <a:solidFill>
                  <a:srgbClr val="CC0000"/>
                </a:solidFill>
                <a:latin typeface="PingFang SC" panose="020B0400000000000000" charset="-122"/>
                <a:ea typeface="PingFang SC" panose="020B0400000000000000" charset="-122"/>
                <a:sym typeface="+mn-ea"/>
              </a:rPr>
              <a:t> </a:t>
            </a:r>
            <a:r>
              <a:rPr lang="zh-CN" sz="1200">
                <a:solidFill>
                  <a:srgbClr val="CC0000"/>
                </a:solidFill>
              </a:rPr>
              <a:t>BMI (体重指数) 与 Fasting Plasma Glucose (空腹血糖) </a:t>
            </a:r>
            <a:r>
              <a:rPr lang="zh-CN" sz="1200"/>
              <a:t>:有较高的正相关性，有</a:t>
            </a:r>
            <a:r>
              <a:rPr lang="en-US" altLang="zh-CN" sz="1800" b="1">
                <a:solidFill>
                  <a:schemeClr val="accent5">
                    <a:lumMod val="75000"/>
                  </a:schemeClr>
                </a:solidFill>
                <a:latin typeface="Arial Bold" panose="020B0604020202090204" charset="0"/>
                <a:cs typeface="Arial Bold" panose="020B0604020202090204" charset="0"/>
              </a:rPr>
              <a:t>0.73</a:t>
            </a:r>
            <a:endParaRPr lang="zh-CN" sz="1200"/>
          </a:p>
        </p:txBody>
      </p:sp>
      <p:pic>
        <p:nvPicPr>
          <p:cNvPr id="5" name="图片 4"/>
          <p:cNvPicPr>
            <a:picLocks noChangeAspect="1"/>
          </p:cNvPicPr>
          <p:nvPr>
            <p:custDataLst>
              <p:tags r:id="rId13"/>
            </p:custDataLst>
          </p:nvPr>
        </p:nvPicPr>
        <p:blipFill>
          <a:blip r:embed="rId14"/>
          <a:stretch>
            <a:fillRect/>
          </a:stretch>
        </p:blipFill>
        <p:spPr>
          <a:xfrm>
            <a:off x="686435" y="1517650"/>
            <a:ext cx="3473450" cy="1467485"/>
          </a:xfrm>
          <a:prstGeom prst="rect">
            <a:avLst/>
          </a:prstGeom>
        </p:spPr>
      </p:pic>
      <p:pic>
        <p:nvPicPr>
          <p:cNvPr id="7" name="图片 6"/>
          <p:cNvPicPr>
            <a:picLocks noChangeAspect="1"/>
          </p:cNvPicPr>
          <p:nvPr>
            <p:custDataLst>
              <p:tags r:id="rId15"/>
            </p:custDataLst>
          </p:nvPr>
        </p:nvPicPr>
        <p:blipFill>
          <a:blip r:embed="rId16"/>
          <a:stretch>
            <a:fillRect/>
          </a:stretch>
        </p:blipFill>
        <p:spPr>
          <a:xfrm>
            <a:off x="4358640" y="979805"/>
            <a:ext cx="6812915" cy="5717540"/>
          </a:xfrm>
          <a:prstGeom prst="rect">
            <a:avLst/>
          </a:prstGeom>
        </p:spPr>
      </p:pic>
      <p:sp>
        <p:nvSpPr>
          <p:cNvPr id="11" name="右箭头 10"/>
          <p:cNvSpPr/>
          <p:nvPr/>
        </p:nvSpPr>
        <p:spPr>
          <a:xfrm>
            <a:off x="4159885" y="4467860"/>
            <a:ext cx="1370330" cy="665480"/>
          </a:xfrm>
          <a:prstGeom prst="rightArrow">
            <a:avLst/>
          </a:prstGeom>
          <a:solidFill>
            <a:schemeClr val="accent4">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8656320" y="4951730"/>
            <a:ext cx="3473450" cy="1383665"/>
          </a:xfrm>
          <a:prstGeom prst="rect">
            <a:avLst/>
          </a:prstGeom>
          <a:solidFill>
            <a:schemeClr val="accent6"/>
          </a:solidFill>
        </p:spPr>
        <p:txBody>
          <a:bodyPr wrap="square" rtlCol="0" anchor="t">
            <a:spAutoFit/>
          </a:bodyPr>
          <a:p>
            <a:r>
              <a:rPr lang="zh-CN" altLang="en-US" sz="1200">
                <a:solidFill>
                  <a:schemeClr val="bg2"/>
                </a:solidFill>
              </a:rPr>
              <a:t>矩阵中的每个单元格代表两个变量之间的Pearson相关系数，范围从-1到1，其中：</a:t>
            </a:r>
            <a:endParaRPr lang="zh-CN" altLang="en-US" sz="1200">
              <a:solidFill>
                <a:schemeClr val="bg2"/>
              </a:solidFill>
            </a:endParaRPr>
          </a:p>
          <a:p>
            <a:r>
              <a:rPr lang="zh-CN" sz="1200">
                <a:solidFill>
                  <a:schemeClr val="bg2"/>
                </a:solidFill>
                <a:latin typeface="PingFang SC" panose="020B0400000000000000" charset="-122"/>
                <a:ea typeface="PingFang SC" panose="020B0400000000000000" charset="-122"/>
                <a:sym typeface="+mn-ea"/>
              </a:rPr>
              <a:t>•</a:t>
            </a:r>
            <a:r>
              <a:rPr lang="en-US" altLang="zh-CN" sz="1200">
                <a:solidFill>
                  <a:schemeClr val="bg2"/>
                </a:solidFill>
                <a:latin typeface="PingFang SC" panose="020B0400000000000000" charset="-122"/>
                <a:ea typeface="PingFang SC" panose="020B0400000000000000" charset="-122"/>
                <a:sym typeface="+mn-ea"/>
              </a:rPr>
              <a:t> </a:t>
            </a:r>
            <a:r>
              <a:rPr lang="zh-CN" altLang="en-US" sz="1200">
                <a:solidFill>
                  <a:schemeClr val="bg2"/>
                </a:solidFill>
              </a:rPr>
              <a:t>1表示完全正相关，</a:t>
            </a:r>
            <a:endParaRPr lang="zh-CN" altLang="en-US" sz="1200">
              <a:solidFill>
                <a:schemeClr val="bg2"/>
              </a:solidFill>
            </a:endParaRPr>
          </a:p>
          <a:p>
            <a:r>
              <a:rPr lang="zh-CN" sz="1200">
                <a:solidFill>
                  <a:schemeClr val="bg2"/>
                </a:solidFill>
                <a:latin typeface="PingFang SC" panose="020B0400000000000000" charset="-122"/>
                <a:ea typeface="PingFang SC" panose="020B0400000000000000" charset="-122"/>
                <a:sym typeface="+mn-ea"/>
              </a:rPr>
              <a:t>•</a:t>
            </a:r>
            <a:r>
              <a:rPr lang="en-US" altLang="zh-CN" sz="1200">
                <a:solidFill>
                  <a:schemeClr val="bg2"/>
                </a:solidFill>
                <a:latin typeface="PingFang SC" panose="020B0400000000000000" charset="-122"/>
                <a:ea typeface="PingFang SC" panose="020B0400000000000000" charset="-122"/>
                <a:sym typeface="+mn-ea"/>
              </a:rPr>
              <a:t> </a:t>
            </a:r>
            <a:r>
              <a:rPr lang="zh-CN" altLang="en-US" sz="1200">
                <a:solidFill>
                  <a:schemeClr val="bg2"/>
                </a:solidFill>
              </a:rPr>
              <a:t>-1表示完全负相关，</a:t>
            </a:r>
            <a:endParaRPr lang="zh-CN" altLang="en-US" sz="1200">
              <a:solidFill>
                <a:schemeClr val="bg2"/>
              </a:solidFill>
            </a:endParaRPr>
          </a:p>
          <a:p>
            <a:r>
              <a:rPr lang="zh-CN" sz="1200">
                <a:solidFill>
                  <a:schemeClr val="bg2"/>
                </a:solidFill>
                <a:latin typeface="PingFang SC" panose="020B0400000000000000" charset="-122"/>
                <a:ea typeface="PingFang SC" panose="020B0400000000000000" charset="-122"/>
                <a:sym typeface="+mn-ea"/>
              </a:rPr>
              <a:t>•</a:t>
            </a:r>
            <a:r>
              <a:rPr lang="en-US" altLang="zh-CN" sz="1200">
                <a:solidFill>
                  <a:schemeClr val="bg2"/>
                </a:solidFill>
                <a:latin typeface="PingFang SC" panose="020B0400000000000000" charset="-122"/>
                <a:ea typeface="PingFang SC" panose="020B0400000000000000" charset="-122"/>
                <a:sym typeface="+mn-ea"/>
              </a:rPr>
              <a:t> </a:t>
            </a:r>
            <a:r>
              <a:rPr lang="zh-CN" altLang="en-US" sz="1200">
                <a:solidFill>
                  <a:schemeClr val="bg2"/>
                </a:solidFill>
              </a:rPr>
              <a:t>0表示没有线性相关。</a:t>
            </a:r>
            <a:endParaRPr lang="zh-CN" altLang="en-US" sz="1200">
              <a:solidFill>
                <a:schemeClr val="bg2"/>
              </a:solidFill>
            </a:endParaRPr>
          </a:p>
          <a:p>
            <a:r>
              <a:rPr lang="zh-CN" altLang="en-US" sz="1200">
                <a:solidFill>
                  <a:schemeClr val="bg2"/>
                </a:solidFill>
              </a:rPr>
              <a:t>矩阵中使用颜色编码，红色表示正相关，蓝色表示负相关，颜色越深，相关性越强。</a:t>
            </a:r>
            <a:endParaRPr lang="zh-CN" altLang="en-US" sz="1200">
              <a:solidFill>
                <a:schemeClr val="bg2"/>
              </a:solidFill>
            </a:endParaRPr>
          </a:p>
        </p:txBody>
      </p:sp>
    </p:spTree>
    <p:custDataLst>
      <p:tags r:id="rId1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静态数据处理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相关性分析与</a:t>
            </a:r>
            <a:r>
              <a:rPr lang="zh-CN" altLang="en-US"/>
              <a:t>静态特征选择</a:t>
            </a:r>
            <a:endParaRPr lang="zh-CN" altLang="en-US"/>
          </a:p>
        </p:txBody>
      </p:sp>
      <p:sp>
        <p:nvSpPr>
          <p:cNvPr id="10" name="文本框 9"/>
          <p:cNvSpPr txBox="1"/>
          <p:nvPr>
            <p:custDataLst>
              <p:tags r:id="rId12"/>
            </p:custDataLst>
          </p:nvPr>
        </p:nvSpPr>
        <p:spPr>
          <a:xfrm>
            <a:off x="686435" y="1299845"/>
            <a:ext cx="3473450" cy="3046095"/>
          </a:xfrm>
          <a:prstGeom prst="rect">
            <a:avLst/>
          </a:prstGeom>
          <a:noFill/>
        </p:spPr>
        <p:txBody>
          <a:bodyPr wrap="square" rtlCol="0" anchor="t">
            <a:spAutoFit/>
          </a:bodyPr>
          <a:p>
            <a:pPr algn="l"/>
            <a:r>
              <a:rPr lang="en-US" altLang="zh-CN" sz="1200"/>
              <a:t>3. </a:t>
            </a:r>
            <a:r>
              <a:rPr lang="zh-CN" altLang="en-US" sz="1200"/>
              <a:t>同时</a:t>
            </a:r>
            <a:r>
              <a:rPr lang="zh-CN" sz="1200"/>
              <a:t>，我们又针对</a:t>
            </a:r>
            <a:r>
              <a:rPr lang="en-US" altLang="zh-CN" sz="1200"/>
              <a:t>T2DM</a:t>
            </a:r>
            <a:r>
              <a:rPr lang="zh-CN" altLang="en-US" sz="1200"/>
              <a:t>的数据内容进行了相关性矩阵热图的绘制，我们发现对于</a:t>
            </a:r>
            <a:r>
              <a:rPr lang="en-US" altLang="zh-CN" sz="1200"/>
              <a:t>T2DM</a:t>
            </a:r>
            <a:r>
              <a:rPr lang="zh-CN" sz="1200"/>
              <a:t>：</a:t>
            </a:r>
            <a:endParaRPr lang="zh-CN" sz="1200"/>
          </a:p>
          <a:p>
            <a:pPr algn="l"/>
            <a:r>
              <a:rPr lang="zh-CN" sz="1200">
                <a:latin typeface="PingFang SC" panose="020B0400000000000000" charset="-122"/>
                <a:ea typeface="PingFang SC" panose="020B0400000000000000" charset="-122"/>
              </a:rPr>
              <a:t>•</a:t>
            </a:r>
            <a:r>
              <a:rPr lang="en-US" altLang="zh-CN" sz="1200">
                <a:latin typeface="PingFang SC" panose="020B0400000000000000" charset="-122"/>
                <a:ea typeface="PingFang SC" panose="020B0400000000000000" charset="-122"/>
              </a:rPr>
              <a:t> </a:t>
            </a:r>
            <a:r>
              <a:rPr lang="zh-CN" sz="1200">
                <a:solidFill>
                  <a:srgbClr val="CC0000"/>
                </a:solidFill>
              </a:rPr>
              <a:t>HbA1c（糖化血红蛋白）与Glycated Albumin（糖化白蛋白）</a:t>
            </a:r>
            <a:r>
              <a:rPr lang="zh-CN" sz="1200"/>
              <a:t>之间</a:t>
            </a:r>
            <a:r>
              <a:rPr lang="zh-CN" sz="1200"/>
              <a:t>同样相关性特别高，</a:t>
            </a:r>
            <a:endParaRPr lang="zh-CN" sz="1200"/>
          </a:p>
          <a:p>
            <a:pPr algn="l"/>
            <a:r>
              <a:rPr lang="zh-CN" sz="1200"/>
              <a:t>高达</a:t>
            </a:r>
            <a:r>
              <a:rPr lang="en-US" altLang="zh-CN" b="1">
                <a:solidFill>
                  <a:schemeClr val="accent5">
                    <a:lumMod val="75000"/>
                  </a:schemeClr>
                </a:solidFill>
                <a:latin typeface="Arial Bold" panose="020B0604020202090204" charset="0"/>
                <a:cs typeface="Arial Bold" panose="020B0604020202090204" charset="0"/>
              </a:rPr>
              <a:t>0.80</a:t>
            </a:r>
            <a:endParaRPr lang="en-US" altLang="zh-CN" sz="1200"/>
          </a:p>
          <a:p>
            <a:pPr algn="l"/>
            <a:endParaRPr lang="en-US" altLang="zh-CN" sz="1200"/>
          </a:p>
          <a:p>
            <a:pPr algn="l"/>
            <a:r>
              <a:rPr lang="zh-CN" sz="1200">
                <a:latin typeface="PingFang SC" panose="020B0400000000000000" charset="-122"/>
                <a:ea typeface="PingFang SC" panose="020B0400000000000000" charset="-122"/>
                <a:sym typeface="+mn-ea"/>
              </a:rPr>
              <a:t>•</a:t>
            </a:r>
            <a:r>
              <a:rPr lang="en-US" altLang="zh-CN" sz="1200">
                <a:latin typeface="PingFang SC" panose="020B0400000000000000" charset="-122"/>
                <a:ea typeface="PingFang SC" panose="020B0400000000000000" charset="-122"/>
                <a:sym typeface="+mn-ea"/>
              </a:rPr>
              <a:t> </a:t>
            </a:r>
            <a:r>
              <a:rPr lang="zh-CN" sz="1200">
                <a:solidFill>
                  <a:srgbClr val="CC0000"/>
                </a:solidFill>
              </a:rPr>
              <a:t>Fasting Insulin (空腹胰岛素) 与 2-hour Postprandial Insulin (餐后2小时胰岛素)</a:t>
            </a:r>
            <a:r>
              <a:rPr lang="zh-CN" sz="1200"/>
              <a:t>: 相关性</a:t>
            </a:r>
            <a:r>
              <a:rPr lang="zh-CN" sz="1200"/>
              <a:t>也极高</a:t>
            </a:r>
            <a:r>
              <a:rPr lang="en-US" altLang="zh-CN" sz="1200"/>
              <a:t>,</a:t>
            </a:r>
            <a:r>
              <a:rPr lang="zh-CN" altLang="en-US" sz="1200"/>
              <a:t>有</a:t>
            </a:r>
            <a:r>
              <a:rPr lang="en-US" altLang="zh-CN" sz="1800" b="1">
                <a:solidFill>
                  <a:schemeClr val="accent5">
                    <a:lumMod val="75000"/>
                  </a:schemeClr>
                </a:solidFill>
                <a:latin typeface="Arial Bold" panose="020B0604020202090204" charset="0"/>
                <a:cs typeface="Arial Bold" panose="020B0604020202090204" charset="0"/>
              </a:rPr>
              <a:t>0.82</a:t>
            </a:r>
            <a:endParaRPr lang="en-US" altLang="zh-CN" sz="1800" b="1">
              <a:solidFill>
                <a:schemeClr val="accent5">
                  <a:lumMod val="75000"/>
                </a:schemeClr>
              </a:solidFill>
              <a:latin typeface="Arial Bold" panose="020B0604020202090204" charset="0"/>
              <a:cs typeface="Arial Bold" panose="020B0604020202090204" charset="0"/>
            </a:endParaRPr>
          </a:p>
          <a:p>
            <a:pPr algn="l"/>
            <a:endParaRPr lang="zh-CN" sz="1200"/>
          </a:p>
          <a:p>
            <a:pPr algn="l"/>
            <a:r>
              <a:rPr sz="1200"/>
              <a:t>但是反常的是，与T1DM中的数据不同，在T2DM中</a:t>
            </a:r>
            <a:r>
              <a:rPr sz="1200">
                <a:solidFill>
                  <a:srgbClr val="CC0000"/>
                </a:solidFill>
              </a:rPr>
              <a:t>BMI (体重指数) 与 Fasting Plasma Glucose (空腹血糖) 没有相关性，为</a:t>
            </a:r>
            <a:r>
              <a:rPr sz="2400" b="1">
                <a:solidFill>
                  <a:schemeClr val="accent5">
                    <a:lumMod val="75000"/>
                  </a:schemeClr>
                </a:solidFill>
                <a:latin typeface="Arial Bold" panose="020B0604020202090204" charset="0"/>
                <a:cs typeface="Arial Bold" panose="020B0604020202090204" charset="0"/>
              </a:rPr>
              <a:t>0</a:t>
            </a:r>
            <a:r>
              <a:rPr sz="1200">
                <a:solidFill>
                  <a:srgbClr val="CC0000"/>
                </a:solidFill>
              </a:rPr>
              <a:t>。</a:t>
            </a:r>
            <a:r>
              <a:rPr sz="1200"/>
              <a:t>这说明1型糖尿病和2型糖尿病在病理上</a:t>
            </a:r>
            <a:r>
              <a:rPr lang="zh-CN" sz="1200"/>
              <a:t>可能</a:t>
            </a:r>
            <a:r>
              <a:rPr sz="1200"/>
              <a:t>有很大的差异。</a:t>
            </a:r>
            <a:endParaRPr sz="1200"/>
          </a:p>
        </p:txBody>
      </p:sp>
      <p:pic>
        <p:nvPicPr>
          <p:cNvPr id="2" name="图片 1"/>
          <p:cNvPicPr>
            <a:picLocks noChangeAspect="1"/>
          </p:cNvPicPr>
          <p:nvPr>
            <p:custDataLst>
              <p:tags r:id="rId13"/>
            </p:custDataLst>
          </p:nvPr>
        </p:nvPicPr>
        <p:blipFill>
          <a:blip r:embed="rId14"/>
          <a:stretch>
            <a:fillRect/>
          </a:stretch>
        </p:blipFill>
        <p:spPr>
          <a:xfrm>
            <a:off x="4358640" y="1052195"/>
            <a:ext cx="6784340" cy="5648325"/>
          </a:xfrm>
          <a:prstGeom prst="rect">
            <a:avLst/>
          </a:prstGeom>
        </p:spPr>
      </p:pic>
      <p:sp>
        <p:nvSpPr>
          <p:cNvPr id="11" name="右箭头 10"/>
          <p:cNvSpPr/>
          <p:nvPr/>
        </p:nvSpPr>
        <p:spPr>
          <a:xfrm>
            <a:off x="4159885" y="4467860"/>
            <a:ext cx="1370330" cy="665480"/>
          </a:xfrm>
          <a:prstGeom prst="rightArrow">
            <a:avLst/>
          </a:prstGeom>
          <a:solidFill>
            <a:schemeClr val="accent4">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8656320" y="4951730"/>
            <a:ext cx="3473450" cy="1383665"/>
          </a:xfrm>
          <a:prstGeom prst="rect">
            <a:avLst/>
          </a:prstGeom>
          <a:solidFill>
            <a:schemeClr val="accent6"/>
          </a:solidFill>
        </p:spPr>
        <p:txBody>
          <a:bodyPr wrap="square" rtlCol="0" anchor="t">
            <a:spAutoFit/>
          </a:bodyPr>
          <a:p>
            <a:r>
              <a:rPr lang="zh-CN" altLang="en-US" sz="1200">
                <a:solidFill>
                  <a:schemeClr val="bg2"/>
                </a:solidFill>
              </a:rPr>
              <a:t>矩阵中的每个单元格代表两个变量之间的Pearson相关系数，范围从-1到1，其中：</a:t>
            </a:r>
            <a:endParaRPr lang="zh-CN" altLang="en-US" sz="1200">
              <a:solidFill>
                <a:schemeClr val="bg2"/>
              </a:solidFill>
            </a:endParaRPr>
          </a:p>
          <a:p>
            <a:r>
              <a:rPr lang="zh-CN" sz="1200">
                <a:solidFill>
                  <a:schemeClr val="bg2"/>
                </a:solidFill>
                <a:latin typeface="PingFang SC" panose="020B0400000000000000" charset="-122"/>
                <a:ea typeface="PingFang SC" panose="020B0400000000000000" charset="-122"/>
                <a:sym typeface="+mn-ea"/>
              </a:rPr>
              <a:t>•</a:t>
            </a:r>
            <a:r>
              <a:rPr lang="en-US" altLang="zh-CN" sz="1200">
                <a:solidFill>
                  <a:schemeClr val="bg2"/>
                </a:solidFill>
                <a:latin typeface="PingFang SC" panose="020B0400000000000000" charset="-122"/>
                <a:ea typeface="PingFang SC" panose="020B0400000000000000" charset="-122"/>
                <a:sym typeface="+mn-ea"/>
              </a:rPr>
              <a:t> </a:t>
            </a:r>
            <a:r>
              <a:rPr lang="zh-CN" altLang="en-US" sz="1200">
                <a:solidFill>
                  <a:schemeClr val="bg2"/>
                </a:solidFill>
              </a:rPr>
              <a:t>1表示完全正相关，</a:t>
            </a:r>
            <a:endParaRPr lang="zh-CN" altLang="en-US" sz="1200">
              <a:solidFill>
                <a:schemeClr val="bg2"/>
              </a:solidFill>
            </a:endParaRPr>
          </a:p>
          <a:p>
            <a:r>
              <a:rPr lang="zh-CN" sz="1200">
                <a:solidFill>
                  <a:schemeClr val="bg2"/>
                </a:solidFill>
                <a:latin typeface="PingFang SC" panose="020B0400000000000000" charset="-122"/>
                <a:ea typeface="PingFang SC" panose="020B0400000000000000" charset="-122"/>
                <a:sym typeface="+mn-ea"/>
              </a:rPr>
              <a:t>•</a:t>
            </a:r>
            <a:r>
              <a:rPr lang="en-US" altLang="zh-CN" sz="1200">
                <a:solidFill>
                  <a:schemeClr val="bg2"/>
                </a:solidFill>
                <a:latin typeface="PingFang SC" panose="020B0400000000000000" charset="-122"/>
                <a:ea typeface="PingFang SC" panose="020B0400000000000000" charset="-122"/>
                <a:sym typeface="+mn-ea"/>
              </a:rPr>
              <a:t> </a:t>
            </a:r>
            <a:r>
              <a:rPr lang="zh-CN" altLang="en-US" sz="1200">
                <a:solidFill>
                  <a:schemeClr val="bg2"/>
                </a:solidFill>
              </a:rPr>
              <a:t>-1表示完全负相关，</a:t>
            </a:r>
            <a:endParaRPr lang="zh-CN" altLang="en-US" sz="1200">
              <a:solidFill>
                <a:schemeClr val="bg2"/>
              </a:solidFill>
            </a:endParaRPr>
          </a:p>
          <a:p>
            <a:r>
              <a:rPr lang="zh-CN" sz="1200">
                <a:solidFill>
                  <a:schemeClr val="bg2"/>
                </a:solidFill>
                <a:latin typeface="PingFang SC" panose="020B0400000000000000" charset="-122"/>
                <a:ea typeface="PingFang SC" panose="020B0400000000000000" charset="-122"/>
                <a:sym typeface="+mn-ea"/>
              </a:rPr>
              <a:t>•</a:t>
            </a:r>
            <a:r>
              <a:rPr lang="en-US" altLang="zh-CN" sz="1200">
                <a:solidFill>
                  <a:schemeClr val="bg2"/>
                </a:solidFill>
                <a:latin typeface="PingFang SC" panose="020B0400000000000000" charset="-122"/>
                <a:ea typeface="PingFang SC" panose="020B0400000000000000" charset="-122"/>
                <a:sym typeface="+mn-ea"/>
              </a:rPr>
              <a:t> </a:t>
            </a:r>
            <a:r>
              <a:rPr lang="zh-CN" altLang="en-US" sz="1200">
                <a:solidFill>
                  <a:schemeClr val="bg2"/>
                </a:solidFill>
              </a:rPr>
              <a:t>0表示没有线性相关。</a:t>
            </a:r>
            <a:endParaRPr lang="zh-CN" altLang="en-US" sz="1200">
              <a:solidFill>
                <a:schemeClr val="bg2"/>
              </a:solidFill>
            </a:endParaRPr>
          </a:p>
          <a:p>
            <a:r>
              <a:rPr lang="zh-CN" altLang="en-US" sz="1200">
                <a:solidFill>
                  <a:schemeClr val="bg2"/>
                </a:solidFill>
              </a:rPr>
              <a:t>矩阵中使用颜色编码，红色表示正相关，蓝色表示负相关，颜色越深，相关性越强。</a:t>
            </a:r>
            <a:endParaRPr lang="zh-CN" altLang="en-US" sz="1200">
              <a:solidFill>
                <a:schemeClr val="bg2"/>
              </a:solidFill>
            </a:endParaRPr>
          </a:p>
        </p:txBody>
      </p:sp>
    </p:spTree>
    <p:custDataLst>
      <p:tags r:id="rId15"/>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静态数据处理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相关性分析与</a:t>
            </a:r>
            <a:r>
              <a:rPr lang="zh-CN" altLang="en-US"/>
              <a:t>静态特征选择</a:t>
            </a:r>
            <a:endParaRPr lang="zh-CN" altLang="en-US"/>
          </a:p>
        </p:txBody>
      </p:sp>
      <p:sp>
        <p:nvSpPr>
          <p:cNvPr id="6" name="文本框 5"/>
          <p:cNvSpPr txBox="1"/>
          <p:nvPr/>
        </p:nvSpPr>
        <p:spPr>
          <a:xfrm>
            <a:off x="9628505" y="3225800"/>
            <a:ext cx="2432685" cy="1214755"/>
          </a:xfrm>
          <a:prstGeom prst="rect">
            <a:avLst/>
          </a:prstGeom>
          <a:solidFill>
            <a:schemeClr val="accent6"/>
          </a:solidFill>
        </p:spPr>
        <p:txBody>
          <a:bodyPr wrap="square" rtlCol="0" anchor="t">
            <a:noAutofit/>
          </a:bodyPr>
          <a:p>
            <a:r>
              <a:rPr lang="zh-CN" altLang="en-US" sz="1400">
                <a:solidFill>
                  <a:schemeClr val="bg2"/>
                </a:solidFill>
              </a:rPr>
              <a:t>计算每个静态特征与五个CGM统计特征（Min，Max，Std，Median，Mean）之间的相关性总和，并按相关性总和降序排序。</a:t>
            </a:r>
            <a:endParaRPr lang="zh-CN" altLang="en-US" sz="1400">
              <a:solidFill>
                <a:schemeClr val="bg2"/>
              </a:solidFill>
            </a:endParaRPr>
          </a:p>
        </p:txBody>
      </p:sp>
      <p:grpSp>
        <p:nvGrpSpPr>
          <p:cNvPr id="15" name="组合 14"/>
          <p:cNvGrpSpPr/>
          <p:nvPr/>
        </p:nvGrpSpPr>
        <p:grpSpPr>
          <a:xfrm>
            <a:off x="608330" y="3225800"/>
            <a:ext cx="8874760" cy="1649095"/>
            <a:chOff x="958" y="7662"/>
            <a:chExt cx="13976" cy="2597"/>
          </a:xfrm>
        </p:grpSpPr>
        <p:pic>
          <p:nvPicPr>
            <p:cNvPr id="3" name="图片 2"/>
            <p:cNvPicPr>
              <a:picLocks noChangeAspect="1"/>
            </p:cNvPicPr>
            <p:nvPr>
              <p:custDataLst>
                <p:tags r:id="rId12"/>
              </p:custDataLst>
            </p:nvPr>
          </p:nvPicPr>
          <p:blipFill>
            <a:blip r:embed="rId13"/>
            <a:srcRect r="32922"/>
            <a:stretch>
              <a:fillRect/>
            </a:stretch>
          </p:blipFill>
          <p:spPr>
            <a:xfrm>
              <a:off x="958" y="7662"/>
              <a:ext cx="6965" cy="2207"/>
            </a:xfrm>
            <a:prstGeom prst="rect">
              <a:avLst/>
            </a:prstGeom>
          </p:spPr>
        </p:pic>
        <p:pic>
          <p:nvPicPr>
            <p:cNvPr id="5" name="图片 4"/>
            <p:cNvPicPr>
              <a:picLocks noChangeAspect="1"/>
            </p:cNvPicPr>
            <p:nvPr>
              <p:custDataLst>
                <p:tags r:id="rId14"/>
              </p:custDataLst>
            </p:nvPr>
          </p:nvPicPr>
          <p:blipFill>
            <a:blip r:embed="rId15"/>
            <a:srcRect r="41792"/>
            <a:stretch>
              <a:fillRect/>
            </a:stretch>
          </p:blipFill>
          <p:spPr>
            <a:xfrm>
              <a:off x="8002" y="7662"/>
              <a:ext cx="6870" cy="2241"/>
            </a:xfrm>
            <a:prstGeom prst="rect">
              <a:avLst/>
            </a:prstGeom>
          </p:spPr>
        </p:pic>
        <p:sp>
          <p:nvSpPr>
            <p:cNvPr id="13" name="文本框 12"/>
            <p:cNvSpPr txBox="1"/>
            <p:nvPr/>
          </p:nvSpPr>
          <p:spPr>
            <a:xfrm>
              <a:off x="958" y="10009"/>
              <a:ext cx="6933" cy="250"/>
            </a:xfrm>
            <a:prstGeom prst="rect">
              <a:avLst/>
            </a:prstGeom>
            <a:noFill/>
          </p:spPr>
          <p:txBody>
            <a:bodyPr wrap="square" rtlCol="0" anchor="t">
              <a:noAutofit/>
            </a:bodyPr>
            <a:p>
              <a:pPr algn="ctr"/>
              <a:r>
                <a:rPr lang="zh-CN" altLang="en-US" sz="900"/>
                <a:t>T1DM静态特征与CGM统计特征相关性总和</a:t>
              </a:r>
              <a:endParaRPr lang="zh-CN" altLang="en-US" sz="900"/>
            </a:p>
          </p:txBody>
        </p:sp>
        <p:sp>
          <p:nvSpPr>
            <p:cNvPr id="14" name="文本框 13"/>
            <p:cNvSpPr txBox="1"/>
            <p:nvPr>
              <p:custDataLst>
                <p:tags r:id="rId16"/>
              </p:custDataLst>
            </p:nvPr>
          </p:nvSpPr>
          <p:spPr>
            <a:xfrm>
              <a:off x="8002" y="10009"/>
              <a:ext cx="6933" cy="250"/>
            </a:xfrm>
            <a:prstGeom prst="rect">
              <a:avLst/>
            </a:prstGeom>
            <a:noFill/>
          </p:spPr>
          <p:txBody>
            <a:bodyPr wrap="square" rtlCol="0" anchor="t">
              <a:noAutofit/>
            </a:bodyPr>
            <a:p>
              <a:pPr algn="ctr"/>
              <a:r>
                <a:rPr lang="zh-CN" altLang="en-US" sz="900"/>
                <a:t>T</a:t>
              </a:r>
              <a:r>
                <a:rPr lang="en-US" altLang="zh-CN" sz="900"/>
                <a:t>2</a:t>
              </a:r>
              <a:r>
                <a:rPr lang="zh-CN" altLang="en-US" sz="900"/>
                <a:t>DM静态特征与CGM统计特征相关性总和</a:t>
              </a:r>
              <a:endParaRPr lang="zh-CN" altLang="en-US" sz="900"/>
            </a:p>
          </p:txBody>
        </p:sp>
      </p:grpSp>
      <p:sp>
        <p:nvSpPr>
          <p:cNvPr id="16" name="文本框 15"/>
          <p:cNvSpPr txBox="1"/>
          <p:nvPr/>
        </p:nvSpPr>
        <p:spPr>
          <a:xfrm>
            <a:off x="9628505" y="4882515"/>
            <a:ext cx="2432685" cy="1814830"/>
          </a:xfrm>
          <a:prstGeom prst="rect">
            <a:avLst/>
          </a:prstGeom>
          <a:solidFill>
            <a:schemeClr val="accent6"/>
          </a:solidFill>
        </p:spPr>
        <p:txBody>
          <a:bodyPr wrap="square" rtlCol="0" anchor="t">
            <a:spAutoFit/>
          </a:bodyPr>
          <a:p>
            <a:r>
              <a:rPr lang="zh-CN" altLang="en-US" sz="1400">
                <a:solidFill>
                  <a:schemeClr val="accent4">
                    <a:lumMod val="40000"/>
                    <a:lumOff val="60000"/>
                  </a:schemeClr>
                </a:solidFill>
              </a:rPr>
              <a:t>将每一个静态特征在T1DM和T2DM中的相关性总和相加</a:t>
            </a:r>
            <a:r>
              <a:rPr lang="zh-CN" altLang="en-US" sz="1400">
                <a:solidFill>
                  <a:schemeClr val="bg2"/>
                </a:solidFill>
              </a:rPr>
              <a:t>，如果</a:t>
            </a:r>
            <a:r>
              <a:rPr lang="zh-CN" altLang="en-US" sz="1400">
                <a:solidFill>
                  <a:srgbClr val="FFFF00"/>
                </a:solidFill>
              </a:rPr>
              <a:t>总和大于2则说明其和CGM的相关性极强并且在两种糖尿病类型中都适用</a:t>
            </a:r>
            <a:r>
              <a:rPr lang="zh-CN" altLang="en-US" sz="1400">
                <a:solidFill>
                  <a:schemeClr val="bg2"/>
                </a:solidFill>
              </a:rPr>
              <a:t>，则将其作为是我们选择的特征。最后我们选择了</a:t>
            </a:r>
            <a:r>
              <a:rPr lang="zh-CN" altLang="en-US" sz="1400">
                <a:solidFill>
                  <a:schemeClr val="bg2"/>
                </a:solidFill>
              </a:rPr>
              <a:t>左边这五个作为我们的静态特征</a:t>
            </a:r>
            <a:endParaRPr lang="zh-CN" altLang="en-US" sz="1400">
              <a:solidFill>
                <a:schemeClr val="bg2"/>
              </a:solidFill>
            </a:endParaRPr>
          </a:p>
        </p:txBody>
      </p:sp>
      <p:sp>
        <p:nvSpPr>
          <p:cNvPr id="17" name="下箭头 16"/>
          <p:cNvSpPr/>
          <p:nvPr/>
        </p:nvSpPr>
        <p:spPr>
          <a:xfrm>
            <a:off x="10660380" y="4450715"/>
            <a:ext cx="368935" cy="431800"/>
          </a:xfrm>
          <a:prstGeom prst="downArrow">
            <a:avLst/>
          </a:prstGeom>
          <a:solidFill>
            <a:schemeClr val="accent4">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8" name="图片 17"/>
          <p:cNvPicPr>
            <a:picLocks noChangeAspect="1"/>
          </p:cNvPicPr>
          <p:nvPr>
            <p:custDataLst>
              <p:tags r:id="rId17"/>
            </p:custDataLst>
          </p:nvPr>
        </p:nvPicPr>
        <p:blipFill>
          <a:blip r:embed="rId18"/>
          <a:stretch>
            <a:fillRect/>
          </a:stretch>
        </p:blipFill>
        <p:spPr>
          <a:xfrm>
            <a:off x="608965" y="5271135"/>
            <a:ext cx="8834755" cy="1037590"/>
          </a:xfrm>
          <a:prstGeom prst="rect">
            <a:avLst/>
          </a:prstGeom>
        </p:spPr>
      </p:pic>
      <p:pic>
        <p:nvPicPr>
          <p:cNvPr id="24" name="图片 23"/>
          <p:cNvPicPr>
            <a:picLocks noChangeAspect="1"/>
          </p:cNvPicPr>
          <p:nvPr>
            <p:custDataLst>
              <p:tags r:id="rId19"/>
            </p:custDataLst>
          </p:nvPr>
        </p:nvPicPr>
        <p:blipFill>
          <a:blip r:embed="rId20"/>
          <a:stretch>
            <a:fillRect/>
          </a:stretch>
        </p:blipFill>
        <p:spPr>
          <a:xfrm>
            <a:off x="5694680" y="956945"/>
            <a:ext cx="2673985" cy="2225675"/>
          </a:xfrm>
          <a:prstGeom prst="rect">
            <a:avLst/>
          </a:prstGeom>
        </p:spPr>
      </p:pic>
      <p:pic>
        <p:nvPicPr>
          <p:cNvPr id="25" name="图片 24"/>
          <p:cNvPicPr>
            <a:picLocks noChangeAspect="1"/>
          </p:cNvPicPr>
          <p:nvPr>
            <p:custDataLst>
              <p:tags r:id="rId21"/>
            </p:custDataLst>
          </p:nvPr>
        </p:nvPicPr>
        <p:blipFill>
          <a:blip r:embed="rId22"/>
          <a:stretch>
            <a:fillRect/>
          </a:stretch>
        </p:blipFill>
        <p:spPr>
          <a:xfrm>
            <a:off x="1507490" y="1256665"/>
            <a:ext cx="2266315" cy="1902460"/>
          </a:xfrm>
          <a:prstGeom prst="rect">
            <a:avLst/>
          </a:prstGeom>
        </p:spPr>
      </p:pic>
    </p:spTree>
    <p:custDataLst>
      <p:tags r:id="rId2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静态数据处理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相关性分析与</a:t>
            </a:r>
            <a:r>
              <a:rPr lang="zh-CN" altLang="en-US"/>
              <a:t>静态特征选择</a:t>
            </a:r>
            <a:endParaRPr lang="zh-CN" altLang="en-US"/>
          </a:p>
        </p:txBody>
      </p:sp>
      <p:sp>
        <p:nvSpPr>
          <p:cNvPr id="6" name="文本框 5"/>
          <p:cNvSpPr txBox="1"/>
          <p:nvPr/>
        </p:nvSpPr>
        <p:spPr>
          <a:xfrm>
            <a:off x="6878320" y="1848485"/>
            <a:ext cx="5183505" cy="1214755"/>
          </a:xfrm>
          <a:prstGeom prst="rect">
            <a:avLst/>
          </a:prstGeom>
          <a:solidFill>
            <a:schemeClr val="accent6"/>
          </a:solidFill>
        </p:spPr>
        <p:txBody>
          <a:bodyPr wrap="square" rtlCol="0" anchor="t">
            <a:noAutofit/>
          </a:bodyPr>
          <a:p>
            <a:r>
              <a:rPr lang="zh-CN" altLang="en-US" sz="1400">
                <a:solidFill>
                  <a:schemeClr val="bg2"/>
                </a:solidFill>
              </a:rPr>
              <a:t>由于患者使用的药物我们在数据处理时采用了独热编码，所以我们需要用特殊的方法对其对五个统计量的相关性进行分析，</a:t>
            </a:r>
            <a:r>
              <a:rPr lang="zh-CN" altLang="en-US" sz="1400">
                <a:solidFill>
                  <a:schemeClr val="bg2"/>
                </a:solidFill>
              </a:rPr>
              <a:t>左边是我们对于每一个药物的使用对CGM相关性的分析的热力图。</a:t>
            </a:r>
            <a:endParaRPr lang="zh-CN" altLang="en-US" sz="1400">
              <a:solidFill>
                <a:schemeClr val="bg2"/>
              </a:solidFill>
            </a:endParaRPr>
          </a:p>
          <a:p>
            <a:r>
              <a:rPr lang="zh-CN" altLang="en-US" sz="1400">
                <a:solidFill>
                  <a:schemeClr val="bg2"/>
                </a:solidFill>
              </a:rPr>
              <a:t>然后用同样的方式（即将与</a:t>
            </a:r>
            <a:r>
              <a:rPr lang="en-US" altLang="zh-CN" sz="1400">
                <a:solidFill>
                  <a:schemeClr val="bg2"/>
                </a:solidFill>
              </a:rPr>
              <a:t>CGM</a:t>
            </a:r>
            <a:r>
              <a:rPr lang="zh-CN" altLang="en-US" sz="1400">
                <a:solidFill>
                  <a:schemeClr val="bg2"/>
                </a:solidFill>
              </a:rPr>
              <a:t>的五个统计值的相关系数相加获得与</a:t>
            </a:r>
            <a:r>
              <a:rPr lang="en-US" altLang="zh-CN" sz="1400">
                <a:solidFill>
                  <a:schemeClr val="bg2"/>
                </a:solidFill>
              </a:rPr>
              <a:t>CGM</a:t>
            </a:r>
            <a:r>
              <a:rPr lang="zh-CN" altLang="en-US" sz="1400">
                <a:solidFill>
                  <a:schemeClr val="bg2"/>
                </a:solidFill>
              </a:rPr>
              <a:t>的总相关性），来评估与</a:t>
            </a:r>
            <a:r>
              <a:rPr lang="en-US" altLang="zh-CN" sz="1400">
                <a:solidFill>
                  <a:schemeClr val="bg2"/>
                </a:solidFill>
              </a:rPr>
              <a:t>CGM</a:t>
            </a:r>
            <a:r>
              <a:rPr lang="zh-CN" altLang="en-US" sz="1400">
                <a:solidFill>
                  <a:schemeClr val="bg2"/>
                </a:solidFill>
              </a:rPr>
              <a:t>相关性的</a:t>
            </a:r>
            <a:r>
              <a:rPr lang="zh-CN" altLang="en-US" sz="1400">
                <a:solidFill>
                  <a:schemeClr val="bg2"/>
                </a:solidFill>
              </a:rPr>
              <a:t>强弱</a:t>
            </a:r>
            <a:endParaRPr lang="zh-CN" altLang="en-US" sz="1400">
              <a:solidFill>
                <a:schemeClr val="bg2"/>
              </a:solidFill>
            </a:endParaRPr>
          </a:p>
        </p:txBody>
      </p:sp>
      <p:pic>
        <p:nvPicPr>
          <p:cNvPr id="2" name="图片 1"/>
          <p:cNvPicPr>
            <a:picLocks noChangeAspect="1"/>
          </p:cNvPicPr>
          <p:nvPr>
            <p:custDataLst>
              <p:tags r:id="rId12"/>
            </p:custDataLst>
          </p:nvPr>
        </p:nvPicPr>
        <p:blipFill>
          <a:blip r:embed="rId13"/>
          <a:stretch>
            <a:fillRect/>
          </a:stretch>
        </p:blipFill>
        <p:spPr>
          <a:xfrm>
            <a:off x="608330" y="1258570"/>
            <a:ext cx="6269990" cy="5599430"/>
          </a:xfrm>
          <a:prstGeom prst="rect">
            <a:avLst/>
          </a:prstGeom>
        </p:spPr>
      </p:pic>
      <p:pic>
        <p:nvPicPr>
          <p:cNvPr id="7" name="图片 6"/>
          <p:cNvPicPr>
            <a:picLocks noChangeAspect="1"/>
          </p:cNvPicPr>
          <p:nvPr>
            <p:custDataLst>
              <p:tags r:id="rId14"/>
            </p:custDataLst>
          </p:nvPr>
        </p:nvPicPr>
        <p:blipFill>
          <a:blip r:embed="rId15"/>
          <a:stretch>
            <a:fillRect/>
          </a:stretch>
        </p:blipFill>
        <p:spPr>
          <a:xfrm>
            <a:off x="6957060" y="3653155"/>
            <a:ext cx="5104130" cy="3047365"/>
          </a:xfrm>
          <a:prstGeom prst="rect">
            <a:avLst/>
          </a:prstGeom>
        </p:spPr>
      </p:pic>
    </p:spTree>
    <p:custDataLst>
      <p:tags r:id="rId16"/>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动态数据处理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根据领域知识删除不重要特征</a:t>
            </a:r>
            <a:endParaRPr lang="zh-CN" altLang="en-US"/>
          </a:p>
        </p:txBody>
      </p:sp>
      <p:pic>
        <p:nvPicPr>
          <p:cNvPr id="5" name="图片 4"/>
          <p:cNvPicPr>
            <a:picLocks noChangeAspect="1"/>
          </p:cNvPicPr>
          <p:nvPr>
            <p:custDataLst>
              <p:tags r:id="rId12"/>
            </p:custDataLst>
          </p:nvPr>
        </p:nvPicPr>
        <p:blipFill>
          <a:blip r:embed="rId13"/>
          <a:stretch>
            <a:fillRect/>
          </a:stretch>
        </p:blipFill>
        <p:spPr>
          <a:xfrm>
            <a:off x="608330" y="1329055"/>
            <a:ext cx="7209790" cy="1908810"/>
          </a:xfrm>
          <a:prstGeom prst="rect">
            <a:avLst/>
          </a:prstGeom>
        </p:spPr>
      </p:pic>
      <p:sp>
        <p:nvSpPr>
          <p:cNvPr id="10" name="文本框 9"/>
          <p:cNvSpPr txBox="1"/>
          <p:nvPr/>
        </p:nvSpPr>
        <p:spPr>
          <a:xfrm>
            <a:off x="8022590" y="1806575"/>
            <a:ext cx="2749550" cy="953135"/>
          </a:xfrm>
          <a:prstGeom prst="rect">
            <a:avLst/>
          </a:prstGeom>
          <a:solidFill>
            <a:schemeClr val="accent6"/>
          </a:solidFill>
        </p:spPr>
        <p:txBody>
          <a:bodyPr wrap="square" rtlCol="0" anchor="t">
            <a:spAutoFit/>
          </a:bodyPr>
          <a:p>
            <a:r>
              <a:rPr lang="zh-CN" altLang="en-US" sz="1400">
                <a:solidFill>
                  <a:schemeClr val="bg1"/>
                </a:solidFill>
              </a:rPr>
              <a:t>跟前面的静态数据处理一样，我们通过查阅资料以及询问目前top3的大模型，先进行特征的筛选</a:t>
            </a:r>
            <a:endParaRPr lang="zh-CN" altLang="en-US" sz="1400">
              <a:solidFill>
                <a:schemeClr val="bg1"/>
              </a:solidFill>
            </a:endParaRPr>
          </a:p>
        </p:txBody>
      </p:sp>
      <p:sp>
        <p:nvSpPr>
          <p:cNvPr id="11" name="文本框 10"/>
          <p:cNvSpPr txBox="1"/>
          <p:nvPr/>
        </p:nvSpPr>
        <p:spPr>
          <a:xfrm>
            <a:off x="608330" y="3467100"/>
            <a:ext cx="6096000" cy="368300"/>
          </a:xfrm>
          <a:prstGeom prst="rect">
            <a:avLst/>
          </a:prstGeom>
          <a:noFill/>
        </p:spPr>
        <p:txBody>
          <a:bodyPr wrap="square" rtlCol="0" anchor="t">
            <a:spAutoFit/>
          </a:bodyPr>
          <a:p>
            <a:r>
              <a:rPr lang="zh-CN" altLang="en-US"/>
              <a:t>数据预处理</a:t>
            </a:r>
            <a:endParaRPr lang="zh-CN" altLang="en-US"/>
          </a:p>
        </p:txBody>
      </p:sp>
      <p:sp>
        <p:nvSpPr>
          <p:cNvPr id="12" name="文本框 11"/>
          <p:cNvSpPr txBox="1"/>
          <p:nvPr/>
        </p:nvSpPr>
        <p:spPr>
          <a:xfrm>
            <a:off x="6993255" y="3921760"/>
            <a:ext cx="4920615" cy="2553335"/>
          </a:xfrm>
          <a:prstGeom prst="rect">
            <a:avLst/>
          </a:prstGeom>
          <a:noFill/>
        </p:spPr>
        <p:txBody>
          <a:bodyPr wrap="square" rtlCol="0" anchor="t">
            <a:spAutoFit/>
          </a:bodyPr>
          <a:p>
            <a:r>
              <a:rPr lang="zh-CN" altLang="en-US" sz="1600"/>
              <a:t>首先我们先对动态的数据进行了清洗：</a:t>
            </a:r>
            <a:endParaRPr lang="zh-CN" altLang="en-US" sz="1600"/>
          </a:p>
          <a:p>
            <a:r>
              <a:rPr lang="zh-CN" altLang="en-US" sz="1600">
                <a:latin typeface="PingFang SC" panose="020B0400000000000000" charset="-122"/>
                <a:ea typeface="PingFang SC" panose="020B0400000000000000" charset="-122"/>
              </a:rPr>
              <a:t>•</a:t>
            </a:r>
            <a:r>
              <a:rPr lang="en-US" altLang="zh-CN" sz="1600">
                <a:latin typeface="PingFang SC" panose="020B0400000000000000" charset="-122"/>
                <a:ea typeface="PingFang SC" panose="020B0400000000000000" charset="-122"/>
              </a:rPr>
              <a:t> </a:t>
            </a:r>
            <a:r>
              <a:rPr lang="zh-CN" altLang="en-US" sz="1600"/>
              <a:t>将所有的</a:t>
            </a:r>
            <a:r>
              <a:rPr lang="zh-CN" altLang="en-US" sz="1600">
                <a:solidFill>
                  <a:schemeClr val="accent6">
                    <a:lumMod val="75000"/>
                  </a:schemeClr>
                </a:solidFill>
              </a:rPr>
              <a:t>Date数据转换成datetime类型</a:t>
            </a:r>
            <a:r>
              <a:rPr lang="zh-CN" altLang="en-US" sz="1600"/>
              <a:t>。</a:t>
            </a:r>
            <a:endParaRPr lang="zh-CN" altLang="en-US" sz="1600"/>
          </a:p>
          <a:p>
            <a:r>
              <a:rPr lang="zh-CN" altLang="en-US" sz="1600">
                <a:latin typeface="PingFang SC" panose="020B0400000000000000" charset="-122"/>
                <a:ea typeface="PingFang SC" panose="020B0400000000000000" charset="-122"/>
              </a:rPr>
              <a:t>•</a:t>
            </a:r>
            <a:r>
              <a:rPr lang="en-US" altLang="zh-CN" sz="1600">
                <a:latin typeface="PingFang SC" panose="020B0400000000000000" charset="-122"/>
                <a:ea typeface="PingFang SC" panose="020B0400000000000000" charset="-122"/>
              </a:rPr>
              <a:t> </a:t>
            </a:r>
            <a:r>
              <a:rPr lang="zh-CN" altLang="en-US" sz="1600"/>
              <a:t>Insulin dose - s.c是指皮下注射的胰岛素剂量，该变量在数据集中存储的形式是类似于“Novolin R, 6 IU”这样的形式，我们只考虑其注射剂量的多少，所以在</a:t>
            </a:r>
            <a:r>
              <a:rPr lang="zh-CN" altLang="en-US" sz="1600">
                <a:solidFill>
                  <a:schemeClr val="accent6">
                    <a:lumMod val="75000"/>
                  </a:schemeClr>
                </a:solidFill>
              </a:rPr>
              <a:t>预处理的时候将数值部分提取出来，其他部分舍弃，同时将空值替换成0，显式的转换成整数类型</a:t>
            </a:r>
            <a:r>
              <a:rPr lang="zh-CN" altLang="en-US" sz="1600"/>
              <a:t>。</a:t>
            </a:r>
            <a:endParaRPr lang="zh-CN" altLang="en-US" sz="1600"/>
          </a:p>
          <a:p>
            <a:r>
              <a:rPr lang="zh-CN" altLang="en-US" sz="1600">
                <a:latin typeface="PingFang SC" panose="020B0400000000000000" charset="-122"/>
                <a:ea typeface="PingFang SC" panose="020B0400000000000000" charset="-122"/>
                <a:sym typeface="+mn-ea"/>
              </a:rPr>
              <a:t>•</a:t>
            </a:r>
            <a:r>
              <a:rPr lang="en-US" altLang="zh-CN" sz="1600">
                <a:latin typeface="PingFang SC" panose="020B0400000000000000" charset="-122"/>
                <a:ea typeface="PingFang SC" panose="020B0400000000000000" charset="-122"/>
                <a:sym typeface="+mn-ea"/>
              </a:rPr>
              <a:t> </a:t>
            </a:r>
            <a:r>
              <a:rPr lang="zh-CN" altLang="en-US" sz="1600">
                <a:latin typeface="PingFang SC" panose="020B0400000000000000" charset="-122"/>
                <a:ea typeface="PingFang SC" panose="020B0400000000000000" charset="-122"/>
                <a:sym typeface="+mn-ea"/>
              </a:rPr>
              <a:t>对于患者摄入的食物，我们使用了Nutritionix API来辅助处理，将其</a:t>
            </a:r>
            <a:r>
              <a:rPr lang="zh-CN" altLang="en-US" sz="1600">
                <a:solidFill>
                  <a:srgbClr val="FF0000"/>
                </a:solidFill>
                <a:latin typeface="PingFang SC" panose="020B0400000000000000" charset="-122"/>
                <a:ea typeface="PingFang SC" panose="020B0400000000000000" charset="-122"/>
                <a:sym typeface="+mn-ea"/>
              </a:rPr>
              <a:t>转换成食物中包含的碳水含量</a:t>
            </a:r>
            <a:r>
              <a:rPr lang="zh-CN" altLang="en-US" sz="1600">
                <a:latin typeface="PingFang SC" panose="020B0400000000000000" charset="-122"/>
                <a:ea typeface="PingFang SC" panose="020B0400000000000000" charset="-122"/>
                <a:sym typeface="+mn-ea"/>
              </a:rPr>
              <a:t>，便于后续</a:t>
            </a:r>
            <a:r>
              <a:rPr lang="zh-CN" altLang="en-US" sz="1600">
                <a:latin typeface="PingFang SC" panose="020B0400000000000000" charset="-122"/>
                <a:ea typeface="PingFang SC" panose="020B0400000000000000" charset="-122"/>
                <a:sym typeface="+mn-ea"/>
              </a:rPr>
              <a:t>研究。</a:t>
            </a:r>
            <a:endParaRPr lang="zh-CN" altLang="en-US" sz="1600">
              <a:latin typeface="PingFang SC" panose="020B0400000000000000" charset="-122"/>
              <a:ea typeface="PingFang SC" panose="020B0400000000000000" charset="-122"/>
              <a:sym typeface="+mn-ea"/>
            </a:endParaRPr>
          </a:p>
        </p:txBody>
      </p:sp>
      <p:pic>
        <p:nvPicPr>
          <p:cNvPr id="13" name="图片 12"/>
          <p:cNvPicPr>
            <a:picLocks noChangeAspect="1"/>
          </p:cNvPicPr>
          <p:nvPr>
            <p:custDataLst>
              <p:tags r:id="rId14"/>
            </p:custDataLst>
          </p:nvPr>
        </p:nvPicPr>
        <p:blipFill>
          <a:blip r:embed="rId15"/>
          <a:stretch>
            <a:fillRect/>
          </a:stretch>
        </p:blipFill>
        <p:spPr>
          <a:xfrm>
            <a:off x="608330" y="3921760"/>
            <a:ext cx="6177280" cy="2510790"/>
          </a:xfrm>
          <a:prstGeom prst="rect">
            <a:avLst/>
          </a:prstGeom>
        </p:spPr>
      </p:pic>
    </p:spTree>
    <p:custDataLst>
      <p:tags r:id="rId1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动态数据处理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相关性分析与特征选取</a:t>
            </a:r>
            <a:endParaRPr lang="zh-CN" altLang="en-US"/>
          </a:p>
        </p:txBody>
      </p:sp>
      <p:sp>
        <p:nvSpPr>
          <p:cNvPr id="12" name="文本框 11"/>
          <p:cNvSpPr txBox="1"/>
          <p:nvPr/>
        </p:nvSpPr>
        <p:spPr>
          <a:xfrm>
            <a:off x="6816725" y="4554855"/>
            <a:ext cx="4380230" cy="1568450"/>
          </a:xfrm>
          <a:prstGeom prst="rect">
            <a:avLst/>
          </a:prstGeom>
          <a:noFill/>
        </p:spPr>
        <p:txBody>
          <a:bodyPr wrap="square" rtlCol="0" anchor="t">
            <a:spAutoFit/>
          </a:bodyPr>
          <a:p>
            <a:r>
              <a:rPr lang="en-US" altLang="zh-CN" sz="1600"/>
              <a:t>2. </a:t>
            </a:r>
            <a:r>
              <a:rPr lang="zh-CN" altLang="en-US" sz="1600"/>
              <a:t>我们使用了随机三个患者的CGM时间序列进行</a:t>
            </a:r>
            <a:r>
              <a:rPr lang="zh-CN" altLang="en-US" sz="1600">
                <a:solidFill>
                  <a:srgbClr val="FF0000"/>
                </a:solidFill>
              </a:rPr>
              <a:t>自相关性分析</a:t>
            </a:r>
            <a:r>
              <a:rPr lang="zh-CN" altLang="en-US" sz="1600"/>
              <a:t>，并绘制自相关函数（ACF）图，以分析血糖值的时间序列特性。</a:t>
            </a:r>
            <a:endParaRPr lang="zh-CN" altLang="en-US" sz="1600"/>
          </a:p>
          <a:p>
            <a:r>
              <a:rPr lang="zh-CN" altLang="en-US" sz="1600"/>
              <a:t>我们发现数据呈现明显的周期性，并且大概以24小时为一个周期，因为发现间隔24小时的倍数的数据之间呈现很强的相关性。</a:t>
            </a:r>
            <a:endParaRPr lang="zh-CN" altLang="en-US" sz="1600">
              <a:latin typeface="PingFang SC" panose="020B0400000000000000" charset="-122"/>
              <a:ea typeface="PingFang SC" panose="020B0400000000000000" charset="-122"/>
              <a:sym typeface="+mn-ea"/>
            </a:endParaRPr>
          </a:p>
        </p:txBody>
      </p:sp>
      <p:pic>
        <p:nvPicPr>
          <p:cNvPr id="2" name="图片 1"/>
          <p:cNvPicPr>
            <a:picLocks noChangeAspect="1"/>
          </p:cNvPicPr>
          <p:nvPr>
            <p:custDataLst>
              <p:tags r:id="rId12"/>
            </p:custDataLst>
          </p:nvPr>
        </p:nvPicPr>
        <p:blipFill>
          <a:blip r:embed="rId13"/>
          <a:stretch>
            <a:fillRect/>
          </a:stretch>
        </p:blipFill>
        <p:spPr>
          <a:xfrm>
            <a:off x="1357630" y="3333115"/>
            <a:ext cx="5224780" cy="3129915"/>
          </a:xfrm>
          <a:prstGeom prst="rect">
            <a:avLst/>
          </a:prstGeom>
        </p:spPr>
      </p:pic>
      <p:sp>
        <p:nvSpPr>
          <p:cNvPr id="3" name="文本框 2"/>
          <p:cNvSpPr txBox="1"/>
          <p:nvPr/>
        </p:nvSpPr>
        <p:spPr>
          <a:xfrm>
            <a:off x="6848475" y="3540125"/>
            <a:ext cx="4620260" cy="1014730"/>
          </a:xfrm>
          <a:prstGeom prst="rect">
            <a:avLst/>
          </a:prstGeom>
          <a:solidFill>
            <a:schemeClr val="accent6"/>
          </a:solidFill>
        </p:spPr>
        <p:txBody>
          <a:bodyPr wrap="square" rtlCol="0" anchor="t">
            <a:spAutoFit/>
          </a:bodyPr>
          <a:p>
            <a:r>
              <a:rPr lang="zh-CN" altLang="en-US" sz="1200">
                <a:solidFill>
                  <a:schemeClr val="bg1"/>
                </a:solidFill>
                <a:latin typeface="PingFang SC" panose="020B0400000000000000" charset="-122"/>
                <a:ea typeface="PingFang SC" panose="020B0400000000000000" charset="-122"/>
              </a:rPr>
              <a:t>•</a:t>
            </a:r>
            <a:r>
              <a:rPr lang="en-US" altLang="zh-CN" sz="1200">
                <a:solidFill>
                  <a:schemeClr val="bg1"/>
                </a:solidFill>
                <a:latin typeface="PingFang SC" panose="020B0400000000000000" charset="-122"/>
                <a:ea typeface="PingFang SC" panose="020B0400000000000000" charset="-122"/>
              </a:rPr>
              <a:t> </a:t>
            </a:r>
            <a:r>
              <a:rPr lang="zh-CN" altLang="en-US" sz="1200">
                <a:solidFill>
                  <a:schemeClr val="bg1"/>
                </a:solidFill>
              </a:rPr>
              <a:t>横坐标（Time Lag）表示在时间序列中，数据点之间的时间间隔。例如，如果采样间隔为15分钟，滞后4表示1小时的时间间隔。</a:t>
            </a:r>
            <a:endParaRPr lang="zh-CN" altLang="en-US" sz="1200">
              <a:solidFill>
                <a:schemeClr val="bg1"/>
              </a:solidFill>
            </a:endParaRPr>
          </a:p>
          <a:p>
            <a:r>
              <a:rPr lang="zh-CN" altLang="en-US" sz="1200">
                <a:solidFill>
                  <a:schemeClr val="bg1"/>
                </a:solidFill>
                <a:latin typeface="PingFang SC" panose="020B0400000000000000" charset="-122"/>
                <a:ea typeface="PingFang SC" panose="020B0400000000000000" charset="-122"/>
              </a:rPr>
              <a:t>•</a:t>
            </a:r>
            <a:r>
              <a:rPr lang="en-US" altLang="zh-CN" sz="1200">
                <a:solidFill>
                  <a:schemeClr val="bg1"/>
                </a:solidFill>
                <a:latin typeface="PingFang SC" panose="020B0400000000000000" charset="-122"/>
                <a:ea typeface="PingFang SC" panose="020B0400000000000000" charset="-122"/>
              </a:rPr>
              <a:t> </a:t>
            </a:r>
            <a:r>
              <a:rPr lang="zh-CN" altLang="en-US" sz="1200">
                <a:solidFill>
                  <a:schemeClr val="bg1"/>
                </a:solidFill>
              </a:rPr>
              <a:t>纵坐标（Auto-correlation coefficient）表示当前数据点与滞后数据点之间的相关程度。高正值表示强正相关，高负值表示强负相关，接近零表示无明显相关性。</a:t>
            </a:r>
            <a:endParaRPr lang="zh-CN" altLang="en-US" sz="1200">
              <a:solidFill>
                <a:schemeClr val="bg1"/>
              </a:solidFill>
            </a:endParaRPr>
          </a:p>
        </p:txBody>
      </p:sp>
      <p:sp>
        <p:nvSpPr>
          <p:cNvPr id="6" name="文本框 5"/>
          <p:cNvSpPr txBox="1"/>
          <p:nvPr/>
        </p:nvSpPr>
        <p:spPr>
          <a:xfrm>
            <a:off x="1357630" y="1616075"/>
            <a:ext cx="5224145" cy="1383665"/>
          </a:xfrm>
          <a:prstGeom prst="rect">
            <a:avLst/>
          </a:prstGeom>
          <a:noFill/>
        </p:spPr>
        <p:txBody>
          <a:bodyPr wrap="square" rtlCol="0" anchor="t">
            <a:spAutoFit/>
          </a:bodyPr>
          <a:p>
            <a:r>
              <a:rPr lang="en-US" altLang="zh-CN" sz="1400"/>
              <a:t>1. </a:t>
            </a:r>
            <a:r>
              <a:rPr lang="zh-CN" altLang="en-US" sz="1400"/>
              <a:t>我们对病人的时间序列</a:t>
            </a:r>
            <a:r>
              <a:rPr lang="zh-CN" altLang="en-US" sz="1400">
                <a:solidFill>
                  <a:schemeClr val="accent5"/>
                </a:solidFill>
              </a:rPr>
              <a:t>以15分钟一个点创建滞后特征</a:t>
            </a:r>
            <a:r>
              <a:rPr lang="zh-CN" altLang="en-US" sz="1400"/>
              <a:t>，在一个时间序列中，当前时间点的值可能受到之前时间点的影响。</a:t>
            </a:r>
            <a:endParaRPr lang="zh-CN" altLang="en-US" sz="1400"/>
          </a:p>
          <a:p>
            <a:r>
              <a:rPr lang="zh-CN" altLang="en-US" sz="1400"/>
              <a:t>通过创建滞后特征，我们可以捕获这种时间上的动态关系，从而更好的帮助模型理解数据的时间依赖性。同时，滞后特征提供了更多关于数据的历史信息，这有助于模型更好地理解数据的上下文和趋势。这些信息可能包括趋势、周期性或季节性等。</a:t>
            </a:r>
            <a:endParaRPr lang="zh-CN" altLang="en-US" sz="1400"/>
          </a:p>
        </p:txBody>
      </p:sp>
      <p:pic>
        <p:nvPicPr>
          <p:cNvPr id="7" name="图片 6"/>
          <p:cNvPicPr>
            <a:picLocks noChangeAspect="1"/>
          </p:cNvPicPr>
          <p:nvPr>
            <p:custDataLst>
              <p:tags r:id="rId14"/>
            </p:custDataLst>
          </p:nvPr>
        </p:nvPicPr>
        <p:blipFill>
          <a:blip r:embed="rId15"/>
          <a:stretch>
            <a:fillRect/>
          </a:stretch>
        </p:blipFill>
        <p:spPr>
          <a:xfrm>
            <a:off x="6816725" y="1195070"/>
            <a:ext cx="4652010" cy="2076450"/>
          </a:xfrm>
          <a:prstGeom prst="rect">
            <a:avLst/>
          </a:prstGeom>
        </p:spPr>
      </p:pic>
      <p:sp>
        <p:nvSpPr>
          <p:cNvPr id="14" name="右箭头 13"/>
          <p:cNvSpPr/>
          <p:nvPr/>
        </p:nvSpPr>
        <p:spPr>
          <a:xfrm>
            <a:off x="6464935" y="2173605"/>
            <a:ext cx="351790" cy="3219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右箭头 14"/>
          <p:cNvSpPr/>
          <p:nvPr>
            <p:custDataLst>
              <p:tags r:id="rId16"/>
            </p:custDataLst>
          </p:nvPr>
        </p:nvSpPr>
        <p:spPr>
          <a:xfrm rot="10800000">
            <a:off x="6496685" y="4455160"/>
            <a:ext cx="351790" cy="3219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7"/>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动态数据处理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相关性分析与特征选取</a:t>
            </a:r>
            <a:endParaRPr lang="zh-CN" altLang="en-US"/>
          </a:p>
        </p:txBody>
      </p:sp>
      <p:pic>
        <p:nvPicPr>
          <p:cNvPr id="5" name="图片 4"/>
          <p:cNvPicPr>
            <a:picLocks noChangeAspect="1"/>
          </p:cNvPicPr>
          <p:nvPr>
            <p:custDataLst>
              <p:tags r:id="rId12"/>
            </p:custDataLst>
          </p:nvPr>
        </p:nvPicPr>
        <p:blipFill>
          <a:blip r:embed="rId13"/>
          <a:stretch>
            <a:fillRect/>
          </a:stretch>
        </p:blipFill>
        <p:spPr>
          <a:xfrm>
            <a:off x="130810" y="1332865"/>
            <a:ext cx="5005705" cy="4628515"/>
          </a:xfrm>
          <a:prstGeom prst="rect">
            <a:avLst/>
          </a:prstGeom>
        </p:spPr>
      </p:pic>
      <p:pic>
        <p:nvPicPr>
          <p:cNvPr id="10" name="图片 9"/>
          <p:cNvPicPr>
            <a:picLocks noChangeAspect="1"/>
          </p:cNvPicPr>
          <p:nvPr>
            <p:custDataLst>
              <p:tags r:id="rId14"/>
            </p:custDataLst>
          </p:nvPr>
        </p:nvPicPr>
        <p:blipFill>
          <a:blip r:embed="rId15"/>
          <a:stretch>
            <a:fillRect/>
          </a:stretch>
        </p:blipFill>
        <p:spPr>
          <a:xfrm>
            <a:off x="5136515" y="1352550"/>
            <a:ext cx="4947285" cy="4608830"/>
          </a:xfrm>
          <a:prstGeom prst="rect">
            <a:avLst/>
          </a:prstGeom>
        </p:spPr>
      </p:pic>
      <p:sp>
        <p:nvSpPr>
          <p:cNvPr id="11" name="文本框 10"/>
          <p:cNvSpPr txBox="1"/>
          <p:nvPr/>
        </p:nvSpPr>
        <p:spPr>
          <a:xfrm>
            <a:off x="10139045" y="2743835"/>
            <a:ext cx="1969135" cy="1599565"/>
          </a:xfrm>
          <a:prstGeom prst="rect">
            <a:avLst/>
          </a:prstGeom>
          <a:solidFill>
            <a:schemeClr val="accent6"/>
          </a:solidFill>
        </p:spPr>
        <p:txBody>
          <a:bodyPr wrap="square" rtlCol="0">
            <a:spAutoFit/>
          </a:bodyPr>
          <a:p>
            <a:pPr algn="ctr"/>
            <a:r>
              <a:rPr lang="zh-CN" altLang="en-US" sz="1400">
                <a:solidFill>
                  <a:schemeClr val="bg1"/>
                </a:solidFill>
              </a:rPr>
              <a:t>选取两类典型患者（使用了</a:t>
            </a:r>
            <a:r>
              <a:rPr lang="en-US" altLang="zh-CN" sz="1400">
                <a:solidFill>
                  <a:schemeClr val="bg1"/>
                </a:solidFill>
              </a:rPr>
              <a:t>basal</a:t>
            </a:r>
            <a:r>
              <a:rPr lang="zh-CN" altLang="en-US" sz="1400">
                <a:solidFill>
                  <a:schemeClr val="bg1"/>
                </a:solidFill>
              </a:rPr>
              <a:t>胰岛素以及</a:t>
            </a:r>
            <a:r>
              <a:rPr lang="en-US" altLang="zh-CN" sz="1400">
                <a:solidFill>
                  <a:schemeClr val="bg1"/>
                </a:solidFill>
              </a:rPr>
              <a:t>bolus</a:t>
            </a:r>
            <a:r>
              <a:rPr lang="zh-CN" altLang="en-US" sz="1400">
                <a:solidFill>
                  <a:schemeClr val="bg1"/>
                </a:solidFill>
              </a:rPr>
              <a:t>胰岛素的和没有使用这两种胰岛素的）进行比较，绘制热力图进行特征之间的相关性分析。</a:t>
            </a:r>
            <a:endParaRPr lang="zh-CN" altLang="en-US" sz="1400">
              <a:solidFill>
                <a:schemeClr val="bg1"/>
              </a:solidFill>
            </a:endParaRPr>
          </a:p>
        </p:txBody>
      </p:sp>
      <p:sp>
        <p:nvSpPr>
          <p:cNvPr id="13" name="文本框 12"/>
          <p:cNvSpPr txBox="1"/>
          <p:nvPr/>
        </p:nvSpPr>
        <p:spPr>
          <a:xfrm>
            <a:off x="130810" y="6011545"/>
            <a:ext cx="9953625" cy="583565"/>
          </a:xfrm>
          <a:prstGeom prst="rect">
            <a:avLst/>
          </a:prstGeom>
          <a:noFill/>
        </p:spPr>
        <p:txBody>
          <a:bodyPr wrap="square" rtlCol="0" anchor="t">
            <a:spAutoFit/>
          </a:bodyPr>
          <a:p>
            <a:pPr algn="ctr"/>
            <a:r>
              <a:rPr lang="zh-CN" altLang="en-US" sz="1600"/>
              <a:t>我们发现无论患者是否使用了basal胰岛素和bolus胰岛素，其在用餐时摄入的</a:t>
            </a:r>
            <a:r>
              <a:rPr lang="zh-CN" altLang="en-US" sz="1600">
                <a:solidFill>
                  <a:schemeClr val="accent5"/>
                </a:solidFill>
              </a:rPr>
              <a:t>Carbonhydrate都和insulin dose</a:t>
            </a:r>
            <a:r>
              <a:rPr lang="zh-CN" altLang="en-US" sz="1600"/>
              <a:t>有一定的正相关。</a:t>
            </a:r>
            <a:endParaRPr lang="zh-CN" altLang="en-US" sz="1600"/>
          </a:p>
        </p:txBody>
      </p:sp>
    </p:spTree>
    <p:custDataLst>
      <p:tags r:id="rId16"/>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动态数据处理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相关性分析与特征选取</a:t>
            </a:r>
            <a:endParaRPr lang="zh-CN" altLang="en-US"/>
          </a:p>
        </p:txBody>
      </p:sp>
      <p:pic>
        <p:nvPicPr>
          <p:cNvPr id="2" name="图片 1"/>
          <p:cNvPicPr>
            <a:picLocks noChangeAspect="1"/>
          </p:cNvPicPr>
          <p:nvPr>
            <p:custDataLst>
              <p:tags r:id="rId12"/>
            </p:custDataLst>
          </p:nvPr>
        </p:nvPicPr>
        <p:blipFill>
          <a:blip r:embed="rId13"/>
          <a:srcRect l="1542" r="2167"/>
          <a:stretch>
            <a:fillRect/>
          </a:stretch>
        </p:blipFill>
        <p:spPr>
          <a:xfrm>
            <a:off x="678815" y="1245235"/>
            <a:ext cx="2945130" cy="2294255"/>
          </a:xfrm>
          <a:prstGeom prst="rect">
            <a:avLst/>
          </a:prstGeom>
        </p:spPr>
      </p:pic>
      <p:pic>
        <p:nvPicPr>
          <p:cNvPr id="3" name="图片 2"/>
          <p:cNvPicPr>
            <a:picLocks noChangeAspect="1"/>
          </p:cNvPicPr>
          <p:nvPr>
            <p:custDataLst>
              <p:tags r:id="rId14"/>
            </p:custDataLst>
          </p:nvPr>
        </p:nvPicPr>
        <p:blipFill>
          <a:blip r:embed="rId15"/>
          <a:stretch>
            <a:fillRect/>
          </a:stretch>
        </p:blipFill>
        <p:spPr>
          <a:xfrm>
            <a:off x="4013835" y="1258570"/>
            <a:ext cx="3947795" cy="2282190"/>
          </a:xfrm>
          <a:prstGeom prst="rect">
            <a:avLst/>
          </a:prstGeom>
        </p:spPr>
      </p:pic>
      <p:sp>
        <p:nvSpPr>
          <p:cNvPr id="6" name="文本框 5"/>
          <p:cNvSpPr txBox="1"/>
          <p:nvPr/>
        </p:nvSpPr>
        <p:spPr>
          <a:xfrm>
            <a:off x="8959215" y="4124960"/>
            <a:ext cx="2477770" cy="1383665"/>
          </a:xfrm>
          <a:prstGeom prst="rect">
            <a:avLst/>
          </a:prstGeom>
          <a:noFill/>
        </p:spPr>
        <p:txBody>
          <a:bodyPr wrap="square" rtlCol="0" anchor="t">
            <a:spAutoFit/>
          </a:bodyPr>
          <a:p>
            <a:r>
              <a:rPr lang="zh-CN" altLang="en-US" sz="1200"/>
              <a:t>在使用随机森林回归模型（RandomForestRegressor）时，可以通过属性 feature_importances_ 来获取特征的重要性。这个属性是一个数组，其中每个元素代表一个特征对模型预测的贡献大小。</a:t>
            </a:r>
            <a:endParaRPr lang="zh-CN" altLang="en-US" sz="1200"/>
          </a:p>
        </p:txBody>
      </p:sp>
      <p:sp>
        <p:nvSpPr>
          <p:cNvPr id="7" name="文本框 6"/>
          <p:cNvSpPr txBox="1"/>
          <p:nvPr/>
        </p:nvSpPr>
        <p:spPr>
          <a:xfrm>
            <a:off x="8128000" y="1299210"/>
            <a:ext cx="1344295" cy="306705"/>
          </a:xfrm>
          <a:prstGeom prst="rect">
            <a:avLst/>
          </a:prstGeom>
          <a:solidFill>
            <a:schemeClr val="accent6"/>
          </a:solidFill>
        </p:spPr>
        <p:txBody>
          <a:bodyPr wrap="square" rtlCol="0">
            <a:spAutoFit/>
          </a:bodyPr>
          <a:p>
            <a:r>
              <a:rPr lang="zh-CN" altLang="en-US" sz="1400">
                <a:solidFill>
                  <a:schemeClr val="bg1"/>
                </a:solidFill>
              </a:rPr>
              <a:t>归一化特征</a:t>
            </a:r>
            <a:endParaRPr lang="zh-CN" altLang="en-US" sz="1400">
              <a:solidFill>
                <a:schemeClr val="bg1"/>
              </a:solidFill>
            </a:endParaRPr>
          </a:p>
        </p:txBody>
      </p:sp>
      <p:sp>
        <p:nvSpPr>
          <p:cNvPr id="12" name="文本框 11"/>
          <p:cNvSpPr txBox="1"/>
          <p:nvPr>
            <p:custDataLst>
              <p:tags r:id="rId16"/>
            </p:custDataLst>
          </p:nvPr>
        </p:nvSpPr>
        <p:spPr>
          <a:xfrm>
            <a:off x="8128000" y="1830705"/>
            <a:ext cx="2781300" cy="306705"/>
          </a:xfrm>
          <a:prstGeom prst="rect">
            <a:avLst/>
          </a:prstGeom>
          <a:solidFill>
            <a:schemeClr val="accent6"/>
          </a:solidFill>
        </p:spPr>
        <p:txBody>
          <a:bodyPr wrap="square" rtlCol="0">
            <a:spAutoFit/>
          </a:bodyPr>
          <a:p>
            <a:r>
              <a:rPr lang="zh-CN" altLang="en-US" sz="1400">
                <a:solidFill>
                  <a:schemeClr val="bg1"/>
                </a:solidFill>
              </a:rPr>
              <a:t>训练随机森林回归模型</a:t>
            </a:r>
            <a:endParaRPr lang="zh-CN" altLang="en-US" sz="1400">
              <a:solidFill>
                <a:schemeClr val="bg1"/>
              </a:solidFill>
            </a:endParaRPr>
          </a:p>
        </p:txBody>
      </p:sp>
      <p:sp>
        <p:nvSpPr>
          <p:cNvPr id="14" name="文本框 13"/>
          <p:cNvSpPr txBox="1"/>
          <p:nvPr>
            <p:custDataLst>
              <p:tags r:id="rId17"/>
            </p:custDataLst>
          </p:nvPr>
        </p:nvSpPr>
        <p:spPr>
          <a:xfrm>
            <a:off x="8127365" y="2355850"/>
            <a:ext cx="2781300" cy="737235"/>
          </a:xfrm>
          <a:prstGeom prst="rect">
            <a:avLst/>
          </a:prstGeom>
          <a:solidFill>
            <a:schemeClr val="accent6"/>
          </a:solidFill>
        </p:spPr>
        <p:txBody>
          <a:bodyPr wrap="square" rtlCol="0">
            <a:spAutoFit/>
          </a:bodyPr>
          <a:p>
            <a:r>
              <a:rPr lang="zh-CN" altLang="en-US" sz="1400">
                <a:solidFill>
                  <a:schemeClr val="bg1"/>
                </a:solidFill>
              </a:rPr>
              <a:t>通过随机森林模型的</a:t>
            </a:r>
            <a:r>
              <a:rPr lang="en-US" altLang="zh-CN" sz="1400">
                <a:solidFill>
                  <a:schemeClr val="bg1"/>
                </a:solidFill>
              </a:rPr>
              <a:t>feature_importances_</a:t>
            </a:r>
            <a:r>
              <a:rPr lang="zh-CN" altLang="en-US" sz="1400">
                <a:solidFill>
                  <a:schemeClr val="bg1"/>
                </a:solidFill>
              </a:rPr>
              <a:t>属性获取特征的重要性</a:t>
            </a:r>
            <a:endParaRPr lang="zh-CN" altLang="en-US" sz="1400">
              <a:solidFill>
                <a:schemeClr val="bg1"/>
              </a:solidFill>
            </a:endParaRPr>
          </a:p>
        </p:txBody>
      </p:sp>
      <p:sp>
        <p:nvSpPr>
          <p:cNvPr id="15" name="文本框 14"/>
          <p:cNvSpPr txBox="1"/>
          <p:nvPr>
            <p:custDataLst>
              <p:tags r:id="rId18"/>
            </p:custDataLst>
          </p:nvPr>
        </p:nvSpPr>
        <p:spPr>
          <a:xfrm>
            <a:off x="8127365" y="3257550"/>
            <a:ext cx="3250565" cy="306070"/>
          </a:xfrm>
          <a:prstGeom prst="rect">
            <a:avLst/>
          </a:prstGeom>
          <a:solidFill>
            <a:schemeClr val="accent6"/>
          </a:solidFill>
        </p:spPr>
        <p:txBody>
          <a:bodyPr wrap="square" rtlCol="0">
            <a:noAutofit/>
          </a:bodyPr>
          <a:p>
            <a:r>
              <a:rPr lang="zh-CN" altLang="en-US" sz="1400">
                <a:solidFill>
                  <a:schemeClr val="bg1"/>
                </a:solidFill>
              </a:rPr>
              <a:t>对特征重要性进行排序，然后输出</a:t>
            </a:r>
            <a:endParaRPr lang="zh-CN" altLang="en-US" sz="1400">
              <a:solidFill>
                <a:schemeClr val="bg1"/>
              </a:solidFill>
            </a:endParaRPr>
          </a:p>
        </p:txBody>
      </p:sp>
      <p:sp>
        <p:nvSpPr>
          <p:cNvPr id="16" name="下箭头 15"/>
          <p:cNvSpPr/>
          <p:nvPr/>
        </p:nvSpPr>
        <p:spPr>
          <a:xfrm>
            <a:off x="8619490" y="1553845"/>
            <a:ext cx="338455" cy="3073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下箭头 16"/>
          <p:cNvSpPr/>
          <p:nvPr>
            <p:custDataLst>
              <p:tags r:id="rId19"/>
            </p:custDataLst>
          </p:nvPr>
        </p:nvSpPr>
        <p:spPr>
          <a:xfrm>
            <a:off x="8619490" y="2102485"/>
            <a:ext cx="338455" cy="3073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下箭头 17"/>
          <p:cNvSpPr/>
          <p:nvPr>
            <p:custDataLst>
              <p:tags r:id="rId20"/>
            </p:custDataLst>
          </p:nvPr>
        </p:nvSpPr>
        <p:spPr>
          <a:xfrm>
            <a:off x="8619490" y="3053715"/>
            <a:ext cx="338455" cy="3073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5" name="图片 24"/>
          <p:cNvPicPr>
            <a:picLocks noChangeAspect="1"/>
          </p:cNvPicPr>
          <p:nvPr>
            <p:custDataLst>
              <p:tags r:id="rId21"/>
            </p:custDataLst>
          </p:nvPr>
        </p:nvPicPr>
        <p:blipFill>
          <a:blip r:embed="rId22"/>
          <a:stretch>
            <a:fillRect/>
          </a:stretch>
        </p:blipFill>
        <p:spPr>
          <a:xfrm>
            <a:off x="499745" y="3563620"/>
            <a:ext cx="4565015" cy="2764155"/>
          </a:xfrm>
          <a:prstGeom prst="rect">
            <a:avLst/>
          </a:prstGeom>
        </p:spPr>
      </p:pic>
      <p:pic>
        <p:nvPicPr>
          <p:cNvPr id="28" name="图片 27"/>
          <p:cNvPicPr>
            <a:picLocks noChangeAspect="1"/>
          </p:cNvPicPr>
          <p:nvPr>
            <p:custDataLst>
              <p:tags r:id="rId23"/>
            </p:custDataLst>
          </p:nvPr>
        </p:nvPicPr>
        <p:blipFill>
          <a:blip r:embed="rId24"/>
          <a:stretch>
            <a:fillRect/>
          </a:stretch>
        </p:blipFill>
        <p:spPr>
          <a:xfrm>
            <a:off x="4782820" y="3798570"/>
            <a:ext cx="4003675" cy="2442210"/>
          </a:xfrm>
          <a:prstGeom prst="rect">
            <a:avLst/>
          </a:prstGeom>
        </p:spPr>
      </p:pic>
    </p:spTree>
    <p:custDataLst>
      <p:tags r:id="rId2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模型选择与训练</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特征</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选择总结</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11" name="文本框 10"/>
          <p:cNvSpPr txBox="1"/>
          <p:nvPr/>
        </p:nvSpPr>
        <p:spPr>
          <a:xfrm>
            <a:off x="742315" y="1195070"/>
            <a:ext cx="10225405" cy="368300"/>
          </a:xfrm>
          <a:prstGeom prst="rect">
            <a:avLst/>
          </a:prstGeom>
          <a:noFill/>
        </p:spPr>
        <p:txBody>
          <a:bodyPr wrap="square" rtlCol="0">
            <a:spAutoFit/>
          </a:bodyPr>
          <a:p>
            <a:r>
              <a:rPr lang="zh-CN" altLang="en-US"/>
              <a:t>根据前面的相关性分析以及根据领域知识的综合性考量，我们最后选取的特征</a:t>
            </a:r>
            <a:r>
              <a:rPr lang="zh-CN" altLang="en-US"/>
              <a:t>如下所示：</a:t>
            </a:r>
            <a:endParaRPr lang="zh-CN" altLang="en-US"/>
          </a:p>
        </p:txBody>
      </p:sp>
      <p:sp>
        <p:nvSpPr>
          <p:cNvPr id="13" name="文本框 12"/>
          <p:cNvSpPr txBox="1"/>
          <p:nvPr/>
        </p:nvSpPr>
        <p:spPr>
          <a:xfrm>
            <a:off x="905510" y="1997075"/>
            <a:ext cx="3938270" cy="2309495"/>
          </a:xfrm>
          <a:prstGeom prst="roundRect">
            <a:avLst/>
          </a:prstGeom>
          <a:solidFill>
            <a:schemeClr val="accent6">
              <a:lumMod val="40000"/>
              <a:lumOff val="60000"/>
            </a:schemeClr>
          </a:solidFill>
          <a:ln w="19050">
            <a:solidFill>
              <a:schemeClr val="accent6">
                <a:lumMod val="75000"/>
              </a:schemeClr>
            </a:solidFill>
            <a:prstDash val="dash"/>
          </a:ln>
        </p:spPr>
        <p:txBody>
          <a:bodyPr wrap="square" rtlCol="0">
            <a:noAutofit/>
          </a:bodyPr>
          <a:p>
            <a:r>
              <a:rPr lang="zh-CN" altLang="en-US">
                <a:solidFill>
                  <a:schemeClr val="accent6">
                    <a:lumMod val="75000"/>
                  </a:schemeClr>
                </a:solidFill>
              </a:rPr>
              <a:t>静态特征</a:t>
            </a:r>
            <a:endParaRPr lang="zh-CN" altLang="en-US">
              <a:solidFill>
                <a:schemeClr val="accent6">
                  <a:lumMod val="75000"/>
                </a:schemeClr>
              </a:solidFill>
            </a:endParaRPr>
          </a:p>
          <a:p>
            <a:r>
              <a:rPr lang="en-US" altLang="zh-CN"/>
              <a:t>1. </a:t>
            </a:r>
            <a:r>
              <a:rPr lang="en-US" altLang="zh-CN"/>
              <a:t>Duration of Diabetes </a:t>
            </a:r>
            <a:endParaRPr lang="en-US" altLang="zh-CN"/>
          </a:p>
          <a:p>
            <a:r>
              <a:rPr lang="en-US" altLang="zh-CN"/>
              <a:t>2. </a:t>
            </a:r>
            <a:r>
              <a:rPr lang="en-US" altLang="zh-CN"/>
              <a:t>Fasting Plasma Glucose</a:t>
            </a:r>
            <a:endParaRPr lang="en-US" altLang="zh-CN"/>
          </a:p>
          <a:p>
            <a:r>
              <a:rPr lang="en-US" altLang="zh-CN"/>
              <a:t>3. 2-hour Postprandial Insulin</a:t>
            </a:r>
            <a:endParaRPr lang="en-US" altLang="zh-CN"/>
          </a:p>
          <a:p>
            <a:r>
              <a:rPr lang="en-US" altLang="zh-CN"/>
              <a:t>4. HbA1c</a:t>
            </a:r>
            <a:endParaRPr lang="en-US" altLang="zh-CN"/>
          </a:p>
          <a:p>
            <a:r>
              <a:rPr lang="en-US" altLang="zh-CN"/>
              <a:t>5. Glycated Albumin</a:t>
            </a:r>
            <a:endParaRPr lang="en-US" altLang="zh-CN"/>
          </a:p>
        </p:txBody>
      </p:sp>
      <p:sp>
        <p:nvSpPr>
          <p:cNvPr id="24" name="文本框 23"/>
          <p:cNvSpPr txBox="1"/>
          <p:nvPr>
            <p:custDataLst>
              <p:tags r:id="rId12"/>
            </p:custDataLst>
          </p:nvPr>
        </p:nvSpPr>
        <p:spPr>
          <a:xfrm>
            <a:off x="5316855" y="1997075"/>
            <a:ext cx="5241925" cy="2309556"/>
          </a:xfrm>
          <a:prstGeom prst="roundRect">
            <a:avLst/>
          </a:prstGeom>
          <a:solidFill>
            <a:schemeClr val="accent6">
              <a:lumMod val="40000"/>
              <a:lumOff val="60000"/>
            </a:schemeClr>
          </a:solidFill>
          <a:ln w="19050">
            <a:solidFill>
              <a:schemeClr val="accent6">
                <a:lumMod val="75000"/>
              </a:schemeClr>
            </a:solidFill>
            <a:prstDash val="dash"/>
          </a:ln>
        </p:spPr>
        <p:txBody>
          <a:bodyPr wrap="square" rtlCol="0">
            <a:spAutoFit/>
          </a:bodyPr>
          <a:p>
            <a:pPr>
              <a:lnSpc>
                <a:spcPct val="120000"/>
              </a:lnSpc>
            </a:pPr>
            <a:r>
              <a:rPr lang="zh-CN" altLang="en-US">
                <a:solidFill>
                  <a:schemeClr val="accent6">
                    <a:lumMod val="75000"/>
                  </a:schemeClr>
                </a:solidFill>
              </a:rPr>
              <a:t>动态特征</a:t>
            </a:r>
            <a:endParaRPr lang="zh-CN" altLang="en-US">
              <a:solidFill>
                <a:schemeClr val="accent6">
                  <a:lumMod val="75000"/>
                </a:schemeClr>
              </a:solidFill>
            </a:endParaRPr>
          </a:p>
          <a:p>
            <a:pPr>
              <a:lnSpc>
                <a:spcPct val="120000"/>
              </a:lnSpc>
            </a:pPr>
            <a:r>
              <a:rPr lang="en-US" altLang="zh-CN"/>
              <a:t>1. </a:t>
            </a:r>
            <a:r>
              <a:rPr lang="en-US" altLang="zh-CN"/>
              <a:t>CGM</a:t>
            </a:r>
            <a:endParaRPr lang="en-US" altLang="zh-CN"/>
          </a:p>
          <a:p>
            <a:pPr>
              <a:lnSpc>
                <a:spcPct val="120000"/>
              </a:lnSpc>
            </a:pPr>
            <a:r>
              <a:rPr lang="en-US" altLang="zh-CN"/>
              <a:t>2. Insulin dose - s.c</a:t>
            </a:r>
            <a:endParaRPr lang="en-US" altLang="zh-CN"/>
          </a:p>
          <a:p>
            <a:pPr>
              <a:lnSpc>
                <a:spcPct val="120000"/>
              </a:lnSpc>
            </a:pPr>
            <a:r>
              <a:rPr lang="en-US" altLang="zh-CN"/>
              <a:t>3.CSII - </a:t>
            </a:r>
            <a:r>
              <a:rPr lang="en-US" altLang="zh-CN"/>
              <a:t>basal insulin (Novolin R, IU)_lag_4</a:t>
            </a:r>
            <a:endParaRPr lang="en-US" altLang="zh-CN"/>
          </a:p>
          <a:p>
            <a:pPr>
              <a:lnSpc>
                <a:spcPct val="120000"/>
              </a:lnSpc>
            </a:pPr>
            <a:r>
              <a:rPr lang="en-US" altLang="zh-CN"/>
              <a:t>4.</a:t>
            </a:r>
            <a:r>
              <a:rPr lang="en-US" altLang="zh-CN">
                <a:sym typeface="+mn-ea"/>
              </a:rPr>
              <a:t>CSII - basal insulin (Novolin R, IU)_lag_1</a:t>
            </a:r>
            <a:endParaRPr lang="en-US" altLang="zh-CN"/>
          </a:p>
          <a:p>
            <a:pPr>
              <a:lnSpc>
                <a:spcPct val="120000"/>
              </a:lnSpc>
            </a:pPr>
            <a:r>
              <a:rPr lang="en-US" altLang="zh-CN"/>
              <a:t>5. Carbonhydrate</a:t>
            </a:r>
            <a:endParaRPr lang="en-US" altLang="zh-CN"/>
          </a:p>
        </p:txBody>
      </p:sp>
    </p:spTree>
    <p:custDataLst>
      <p:tags r:id="rId1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 03</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a:xfrm>
            <a:off x="5446395" y="2750185"/>
            <a:ext cx="4710430" cy="726440"/>
          </a:xfrm>
        </p:spPr>
        <p:txBody>
          <a:bodyPr>
            <a:normAutofit/>
          </a:bodyPr>
          <a:lstStyle/>
          <a:p>
            <a:r>
              <a:rPr dirty="0"/>
              <a:t>模型选择与</a:t>
            </a:r>
            <a:r>
              <a:rPr dirty="0"/>
              <a:t>训练</a:t>
            </a:r>
            <a:endParaRPr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extLst>
                <a:ext uri="{96DAC541-7B7A-43D3-8B79-37D633B846F1}">
                  <asvg:svgBlip xmlns:asvg="http://schemas.microsoft.com/office/drawing/2016/SVG/main" r:embed="rId7"/>
                </a:ext>
              </a:extLst>
            </a:blip>
            <a:srcRect r="76895"/>
            <a:stretch>
              <a:fillRect/>
            </a:stretch>
          </p:blipFill>
          <p:spPr>
            <a:xfrm>
              <a:off x="2211814" y="-53093"/>
              <a:ext cx="778994" cy="960741"/>
            </a:xfrm>
            <a:prstGeom prst="ellipse">
              <a:avLst/>
            </a:prstGeom>
          </p:spPr>
        </p:pic>
      </p:grpSp>
      <p:sp>
        <p:nvSpPr>
          <p:cNvPr id="2" name="文本框 1"/>
          <p:cNvSpPr txBox="1"/>
          <p:nvPr>
            <p:custDataLst>
              <p:tags r:id="rId8"/>
            </p:custDataLst>
          </p:nvPr>
        </p:nvSpPr>
        <p:spPr>
          <a:xfrm>
            <a:off x="5446395" y="3597275"/>
            <a:ext cx="784860" cy="306705"/>
          </a:xfrm>
          <a:prstGeom prst="rect">
            <a:avLst/>
          </a:prstGeom>
          <a:noFill/>
        </p:spPr>
        <p:txBody>
          <a:bodyPr wrap="none" rtlCol="0" anchor="t">
            <a:spAutoFit/>
          </a:bodyPr>
          <a:p>
            <a:r>
              <a:rPr lang="zh-CN" altLang="en-US" sz="1400">
                <a:latin typeface="宋体" charset="0"/>
                <a:ea typeface="宋体" charset="0"/>
              </a:rPr>
              <a:t>◎</a:t>
            </a:r>
            <a:r>
              <a:rPr lang="en-US" altLang="zh-CN" sz="1400">
                <a:latin typeface="宋体" charset="0"/>
                <a:ea typeface="宋体" charset="0"/>
              </a:rPr>
              <a:t>LSTM</a:t>
            </a:r>
            <a:endParaRPr lang="en-US" altLang="zh-CN" sz="1400">
              <a:latin typeface="宋体" charset="0"/>
              <a:ea typeface="宋体" charset="0"/>
            </a:endParaRPr>
          </a:p>
        </p:txBody>
      </p:sp>
      <p:sp>
        <p:nvSpPr>
          <p:cNvPr id="9" name="文本框 8"/>
          <p:cNvSpPr txBox="1"/>
          <p:nvPr>
            <p:custDataLst>
              <p:tags r:id="rId9"/>
            </p:custDataLst>
          </p:nvPr>
        </p:nvSpPr>
        <p:spPr>
          <a:xfrm>
            <a:off x="6231255" y="3597275"/>
            <a:ext cx="1205230" cy="306705"/>
          </a:xfrm>
          <a:prstGeom prst="rect">
            <a:avLst/>
          </a:prstGeom>
          <a:noFill/>
        </p:spPr>
        <p:txBody>
          <a:bodyPr wrap="none" rtlCol="0" anchor="t">
            <a:spAutoFit/>
          </a:bodyPr>
          <a:p>
            <a:r>
              <a:rPr lang="zh-CN" altLang="en-US" sz="1400">
                <a:latin typeface="宋体" charset="0"/>
                <a:ea typeface="宋体" charset="0"/>
              </a:rPr>
              <a:t>◎</a:t>
            </a:r>
            <a:r>
              <a:rPr lang="en-US" altLang="zh-CN" sz="1400">
                <a:latin typeface="宋体" charset="0"/>
                <a:ea typeface="宋体" charset="0"/>
              </a:rPr>
              <a:t>Transformer</a:t>
            </a:r>
            <a:endParaRPr lang="en-US" altLang="zh-CN" sz="1400">
              <a:latin typeface="宋体" charset="0"/>
              <a:ea typeface="宋体" charset="0"/>
            </a:endParaRPr>
          </a:p>
        </p:txBody>
      </p:sp>
    </p:spTree>
    <p:custDataLst>
      <p:tags r:id="rId10"/>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文本框 5"/>
          <p:cNvSpPr txBox="1"/>
          <p:nvPr>
            <p:custDataLst>
              <p:tags r:id="rId1"/>
            </p:custDataLst>
          </p:nvPr>
        </p:nvSpPr>
        <p:spPr>
          <a:xfrm>
            <a:off x="2629535" y="1698313"/>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1"/>
                </a:solidFill>
                <a:latin typeface="Arial" panose="020B0604020202090204" pitchFamily="34" charset="0"/>
                <a:ea typeface="微软雅黑" charset="-122"/>
                <a:sym typeface="Arial" panose="020B0604020202090204" pitchFamily="34" charset="0"/>
              </a:rPr>
              <a:t>1.</a:t>
            </a:r>
            <a:endParaRPr lang="en-US" altLang="zh-CN" sz="3200" b="1" dirty="0">
              <a:solidFill>
                <a:schemeClr val="accent1"/>
              </a:solidFill>
              <a:latin typeface="Arial" panose="020B0604020202090204" pitchFamily="34" charset="0"/>
              <a:ea typeface="微软雅黑" charset="-122"/>
              <a:sym typeface="Arial" panose="020B0604020202090204" pitchFamily="34" charset="0"/>
            </a:endParaRPr>
          </a:p>
        </p:txBody>
      </p:sp>
      <p:sp>
        <p:nvSpPr>
          <p:cNvPr id="90" name="文本框 89"/>
          <p:cNvSpPr txBox="1"/>
          <p:nvPr>
            <p:custDataLst>
              <p:tags r:id="rId2"/>
            </p:custDataLst>
          </p:nvPr>
        </p:nvSpPr>
        <p:spPr>
          <a:xfrm>
            <a:off x="3388686" y="1531779"/>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项目背景</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83" name="文本框 5"/>
          <p:cNvSpPr txBox="1"/>
          <p:nvPr>
            <p:custDataLst>
              <p:tags r:id="rId3"/>
            </p:custDataLst>
          </p:nvPr>
        </p:nvSpPr>
        <p:spPr>
          <a:xfrm>
            <a:off x="2629535" y="2730510"/>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2"/>
                </a:solidFill>
                <a:latin typeface="Arial" panose="020B0604020202090204" pitchFamily="34" charset="0"/>
                <a:ea typeface="微软雅黑" charset="-122"/>
                <a:sym typeface="Arial" panose="020B0604020202090204" pitchFamily="34" charset="0"/>
              </a:rPr>
              <a:t>2.</a:t>
            </a:r>
            <a:endParaRPr lang="en-US" altLang="zh-CN" sz="3200" b="1" dirty="0">
              <a:solidFill>
                <a:schemeClr val="accent2"/>
              </a:solidFill>
              <a:latin typeface="Arial" panose="020B0604020202090204" pitchFamily="34" charset="0"/>
              <a:ea typeface="微软雅黑" charset="-122"/>
              <a:sym typeface="Arial" panose="020B0604020202090204" pitchFamily="34" charset="0"/>
            </a:endParaRPr>
          </a:p>
        </p:txBody>
      </p:sp>
      <p:sp>
        <p:nvSpPr>
          <p:cNvPr id="86" name="文本框 85"/>
          <p:cNvSpPr txBox="1"/>
          <p:nvPr>
            <p:custDataLst>
              <p:tags r:id="rId4"/>
            </p:custDataLst>
          </p:nvPr>
        </p:nvSpPr>
        <p:spPr>
          <a:xfrm>
            <a:off x="3389359" y="2593003"/>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数据处理</a:t>
            </a: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与特征工程</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79" name="文本框 5"/>
          <p:cNvSpPr txBox="1"/>
          <p:nvPr>
            <p:custDataLst>
              <p:tags r:id="rId5"/>
            </p:custDataLst>
          </p:nvPr>
        </p:nvSpPr>
        <p:spPr>
          <a:xfrm>
            <a:off x="2629535" y="3762488"/>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1"/>
                </a:solidFill>
                <a:latin typeface="Arial" panose="020B0604020202090204" pitchFamily="34" charset="0"/>
                <a:ea typeface="微软雅黑" charset="-122"/>
                <a:sym typeface="Arial" panose="020B0604020202090204" pitchFamily="34" charset="0"/>
              </a:rPr>
              <a:t>3.</a:t>
            </a:r>
            <a:endParaRPr lang="en-US" altLang="zh-CN" sz="3200" b="1" dirty="0">
              <a:solidFill>
                <a:schemeClr val="accent1"/>
              </a:solidFill>
              <a:latin typeface="Arial" panose="020B0604020202090204" pitchFamily="34" charset="0"/>
              <a:ea typeface="微软雅黑" charset="-122"/>
              <a:sym typeface="Arial" panose="020B0604020202090204" pitchFamily="34" charset="0"/>
            </a:endParaRPr>
          </a:p>
        </p:txBody>
      </p:sp>
      <p:sp>
        <p:nvSpPr>
          <p:cNvPr id="82" name="文本框 81"/>
          <p:cNvSpPr txBox="1"/>
          <p:nvPr>
            <p:custDataLst>
              <p:tags r:id="rId6"/>
            </p:custDataLst>
          </p:nvPr>
        </p:nvSpPr>
        <p:spPr>
          <a:xfrm>
            <a:off x="3394648" y="3619911"/>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模型选择</a:t>
            </a: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与训练</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75" name="文本框 5"/>
          <p:cNvSpPr txBox="1"/>
          <p:nvPr>
            <p:custDataLst>
              <p:tags r:id="rId7"/>
            </p:custDataLst>
          </p:nvPr>
        </p:nvSpPr>
        <p:spPr>
          <a:xfrm>
            <a:off x="2629535" y="4794904"/>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2"/>
                </a:solidFill>
                <a:latin typeface="Arial" panose="020B0604020202090204" pitchFamily="34" charset="0"/>
                <a:ea typeface="微软雅黑" charset="-122"/>
                <a:sym typeface="Arial" panose="020B0604020202090204" pitchFamily="34" charset="0"/>
              </a:rPr>
              <a:t>4.</a:t>
            </a:r>
            <a:endParaRPr lang="en-US" altLang="zh-CN" sz="3200" b="1" dirty="0">
              <a:solidFill>
                <a:schemeClr val="accent2"/>
              </a:solidFill>
              <a:latin typeface="Arial" panose="020B0604020202090204" pitchFamily="34" charset="0"/>
              <a:ea typeface="微软雅黑" charset="-122"/>
              <a:sym typeface="Arial" panose="020B0604020202090204" pitchFamily="34" charset="0"/>
            </a:endParaRPr>
          </a:p>
        </p:txBody>
      </p:sp>
      <p:sp>
        <p:nvSpPr>
          <p:cNvPr id="78" name="文本框 77"/>
          <p:cNvSpPr txBox="1"/>
          <p:nvPr>
            <p:custDataLst>
              <p:tags r:id="rId8"/>
            </p:custDataLst>
          </p:nvPr>
        </p:nvSpPr>
        <p:spPr>
          <a:xfrm>
            <a:off x="3394648" y="4794905"/>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总结</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2" name="文本框 1"/>
          <p:cNvSpPr txBox="1"/>
          <p:nvPr>
            <p:custDataLst>
              <p:tags r:id="rId9"/>
            </p:custDataLst>
          </p:nvPr>
        </p:nvSpPr>
        <p:spPr>
          <a:xfrm>
            <a:off x="2629535" y="558641"/>
            <a:ext cx="4897120" cy="645160"/>
          </a:xfrm>
          <a:prstGeom prst="rect">
            <a:avLst/>
          </a:prstGeom>
          <a:noFill/>
        </p:spPr>
        <p:txBody>
          <a:bodyPr wrap="square" rtlCol="0">
            <a:normAutofit/>
          </a:bodyPr>
          <a:lstStyle/>
          <a:p>
            <a:pPr algn="l"/>
            <a:r>
              <a:rPr lang="zh-CN" altLang="en-US" sz="3600" spc="600">
                <a:solidFill>
                  <a:schemeClr val="tx1">
                    <a:lumMod val="85000"/>
                    <a:lumOff val="15000"/>
                  </a:schemeClr>
                </a:solidFill>
                <a:uFillTx/>
                <a:latin typeface="Arial" panose="020B0604020202090204" pitchFamily="34" charset="0"/>
                <a:ea typeface="汉仪旗黑-85S" panose="00020600040101010101" pitchFamily="18" charset="-122"/>
                <a:sym typeface="Arial" panose="020B0604020202090204" pitchFamily="34" charset="0"/>
              </a:rPr>
              <a:t>目录/CONTENTS</a:t>
            </a:r>
            <a:endParaRPr lang="zh-CN" altLang="en-US" sz="3600" spc="600">
              <a:solidFill>
                <a:schemeClr val="tx1">
                  <a:lumMod val="85000"/>
                  <a:lumOff val="15000"/>
                </a:schemeClr>
              </a:solidFill>
              <a:uFillTx/>
              <a:latin typeface="Arial" panose="020B0604020202090204" pitchFamily="34" charset="0"/>
              <a:ea typeface="汉仪旗黑-85S" panose="00020600040101010101" pitchFamily="18" charset="-122"/>
              <a:sym typeface="Arial" panose="020B0604020202090204" pitchFamily="34" charset="0"/>
            </a:endParaRPr>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10"/>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形 34"/>
            <p:cNvPicPr>
              <a:picLocks noChangeAspect="1"/>
            </p:cNvPicPr>
            <p:nvPr>
              <p:custDataLst>
                <p:tags r:id="rId11"/>
              </p:custDataLst>
            </p:nvPr>
          </p:nvPicPr>
          <p:blipFill rotWithShape="1">
            <a:blip r:embed="rId12" cstate="screen">
              <a:extLst>
                <a:ext uri="{96DAC541-7B7A-43D3-8B79-37D633B846F1}">
                  <asvg:svgBlip xmlns:asvg="http://schemas.microsoft.com/office/drawing/2016/SVG/main" r:embed="rId13"/>
                </a:ext>
              </a:extLst>
            </a:blip>
            <a:srcRect r="76895"/>
            <a:stretch>
              <a:fillRect/>
            </a:stretch>
          </p:blipFill>
          <p:spPr>
            <a:xfrm>
              <a:off x="2211814" y="-53093"/>
              <a:ext cx="778994" cy="960741"/>
            </a:xfrm>
            <a:prstGeom prst="ellipse">
              <a:avLst/>
            </a:prstGeom>
          </p:spPr>
        </p:pic>
      </p:grpSp>
      <p:grpSp>
        <p:nvGrpSpPr>
          <p:cNvPr id="12" name="组合 11"/>
          <p:cNvGrpSpPr/>
          <p:nvPr/>
        </p:nvGrpSpPr>
        <p:grpSpPr>
          <a:xfrm>
            <a:off x="3394710" y="2400300"/>
            <a:ext cx="2499360" cy="306705"/>
            <a:chOff x="8619" y="5665"/>
            <a:chExt cx="3936" cy="483"/>
          </a:xfrm>
        </p:grpSpPr>
        <p:sp>
          <p:nvSpPr>
            <p:cNvPr id="7" name="文本框 6"/>
            <p:cNvSpPr txBox="1"/>
            <p:nvPr>
              <p:custDataLst>
                <p:tags r:id="rId14"/>
              </p:custDataLst>
            </p:nvPr>
          </p:nvSpPr>
          <p:spPr>
            <a:xfrm>
              <a:off x="8619" y="5665"/>
              <a:ext cx="196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糖尿病现状</a:t>
              </a:r>
              <a:endParaRPr lang="zh-CN" altLang="en-US" sz="1400">
                <a:latin typeface="宋体" charset="0"/>
                <a:ea typeface="宋体" charset="0"/>
              </a:endParaRPr>
            </a:p>
          </p:txBody>
        </p:sp>
        <p:sp>
          <p:nvSpPr>
            <p:cNvPr id="9" name="文本框 8"/>
            <p:cNvSpPr txBox="1"/>
            <p:nvPr>
              <p:custDataLst>
                <p:tags r:id="rId15"/>
              </p:custDataLst>
            </p:nvPr>
          </p:nvSpPr>
          <p:spPr>
            <a:xfrm>
              <a:off x="10307"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领域知识调研</a:t>
              </a:r>
              <a:endParaRPr lang="zh-CN" altLang="en-US" sz="1400">
                <a:latin typeface="宋体" charset="0"/>
                <a:ea typeface="宋体" charset="0"/>
              </a:endParaRPr>
            </a:p>
          </p:txBody>
        </p:sp>
      </p:grpSp>
      <p:grpSp>
        <p:nvGrpSpPr>
          <p:cNvPr id="16" name="组合 15"/>
          <p:cNvGrpSpPr/>
          <p:nvPr/>
        </p:nvGrpSpPr>
        <p:grpSpPr>
          <a:xfrm>
            <a:off x="3394710" y="4417060"/>
            <a:ext cx="1990090" cy="306705"/>
            <a:chOff x="8619" y="5665"/>
            <a:chExt cx="3134" cy="483"/>
          </a:xfrm>
        </p:grpSpPr>
        <p:sp>
          <p:nvSpPr>
            <p:cNvPr id="17" name="文本框 16"/>
            <p:cNvSpPr txBox="1"/>
            <p:nvPr>
              <p:custDataLst>
                <p:tags r:id="rId16"/>
              </p:custDataLst>
            </p:nvPr>
          </p:nvSpPr>
          <p:spPr>
            <a:xfrm>
              <a:off x="8619" y="5665"/>
              <a:ext cx="1236" cy="483"/>
            </a:xfrm>
            <a:prstGeom prst="rect">
              <a:avLst/>
            </a:prstGeom>
            <a:noFill/>
          </p:spPr>
          <p:txBody>
            <a:bodyPr wrap="none" rtlCol="0" anchor="t">
              <a:spAutoFit/>
            </a:bodyPr>
            <a:p>
              <a:r>
                <a:rPr lang="zh-CN" altLang="en-US" sz="1400">
                  <a:latin typeface="宋体" charset="0"/>
                  <a:ea typeface="宋体" charset="0"/>
                </a:rPr>
                <a:t>◎</a:t>
              </a:r>
              <a:r>
                <a:rPr lang="en-US" altLang="zh-CN" sz="1400">
                  <a:latin typeface="宋体" charset="0"/>
                  <a:ea typeface="宋体" charset="0"/>
                </a:rPr>
                <a:t>LSTM</a:t>
              </a:r>
              <a:endParaRPr lang="en-US" altLang="zh-CN" sz="1400">
                <a:latin typeface="宋体" charset="0"/>
                <a:ea typeface="宋体" charset="0"/>
              </a:endParaRPr>
            </a:p>
          </p:txBody>
        </p:sp>
        <p:sp>
          <p:nvSpPr>
            <p:cNvPr id="18" name="文本框 17"/>
            <p:cNvSpPr txBox="1"/>
            <p:nvPr>
              <p:custDataLst>
                <p:tags r:id="rId17"/>
              </p:custDataLst>
            </p:nvPr>
          </p:nvSpPr>
          <p:spPr>
            <a:xfrm>
              <a:off x="9855" y="5665"/>
              <a:ext cx="1898" cy="483"/>
            </a:xfrm>
            <a:prstGeom prst="rect">
              <a:avLst/>
            </a:prstGeom>
            <a:noFill/>
          </p:spPr>
          <p:txBody>
            <a:bodyPr wrap="none" rtlCol="0" anchor="t">
              <a:spAutoFit/>
            </a:bodyPr>
            <a:p>
              <a:r>
                <a:rPr lang="zh-CN" altLang="en-US" sz="1400">
                  <a:latin typeface="宋体" charset="0"/>
                  <a:ea typeface="宋体" charset="0"/>
                </a:rPr>
                <a:t>◎</a:t>
              </a:r>
              <a:r>
                <a:rPr lang="en-US" altLang="zh-CN" sz="1400">
                  <a:latin typeface="宋体" charset="0"/>
                  <a:ea typeface="宋体" charset="0"/>
                </a:rPr>
                <a:t>Transformer</a:t>
              </a:r>
              <a:endParaRPr lang="en-US" altLang="zh-CN" sz="1400">
                <a:latin typeface="宋体" charset="0"/>
                <a:ea typeface="宋体" charset="0"/>
              </a:endParaRPr>
            </a:p>
          </p:txBody>
        </p:sp>
      </p:grpSp>
      <p:grpSp>
        <p:nvGrpSpPr>
          <p:cNvPr id="22" name="组合 21"/>
          <p:cNvGrpSpPr/>
          <p:nvPr/>
        </p:nvGrpSpPr>
        <p:grpSpPr>
          <a:xfrm>
            <a:off x="3394710" y="5568315"/>
            <a:ext cx="4538345" cy="306705"/>
            <a:chOff x="8619" y="5665"/>
            <a:chExt cx="7147" cy="483"/>
          </a:xfrm>
        </p:grpSpPr>
        <p:sp>
          <p:nvSpPr>
            <p:cNvPr id="24" name="文本框 23"/>
            <p:cNvSpPr txBox="1"/>
            <p:nvPr>
              <p:custDataLst>
                <p:tags r:id="rId18"/>
              </p:custDataLst>
            </p:nvPr>
          </p:nvSpPr>
          <p:spPr>
            <a:xfrm>
              <a:off x="8619" y="5665"/>
              <a:ext cx="4002" cy="483"/>
            </a:xfrm>
            <a:prstGeom prst="rect">
              <a:avLst/>
            </a:prstGeom>
            <a:noFill/>
          </p:spPr>
          <p:txBody>
            <a:bodyPr wrap="none" rtlCol="0" anchor="t">
              <a:spAutoFit/>
            </a:bodyPr>
            <a:p>
              <a:r>
                <a:rPr lang="zh-CN" altLang="en-US" sz="1400">
                  <a:latin typeface="宋体" charset="0"/>
                  <a:ea typeface="宋体" charset="0"/>
                </a:rPr>
                <a:t>◎遇到的困难与</a:t>
              </a:r>
              <a:r>
                <a:rPr lang="zh-CN" altLang="en-US" sz="1400">
                  <a:latin typeface="宋体" charset="0"/>
                  <a:ea typeface="宋体" charset="0"/>
                </a:rPr>
                <a:t>解决方案</a:t>
              </a:r>
              <a:endParaRPr lang="zh-CN" altLang="en-US" sz="1400">
                <a:latin typeface="宋体" charset="0"/>
                <a:ea typeface="宋体" charset="0"/>
              </a:endParaRPr>
            </a:p>
          </p:txBody>
        </p:sp>
        <p:sp>
          <p:nvSpPr>
            <p:cNvPr id="26" name="文本框 25"/>
            <p:cNvSpPr txBox="1"/>
            <p:nvPr>
              <p:custDataLst>
                <p:tags r:id="rId19"/>
              </p:custDataLst>
            </p:nvPr>
          </p:nvSpPr>
          <p:spPr>
            <a:xfrm>
              <a:off x="12118" y="5665"/>
              <a:ext cx="3648" cy="483"/>
            </a:xfrm>
            <a:prstGeom prst="rect">
              <a:avLst/>
            </a:prstGeom>
            <a:noFill/>
          </p:spPr>
          <p:txBody>
            <a:bodyPr wrap="none" rtlCol="0" anchor="t">
              <a:spAutoFit/>
            </a:bodyPr>
            <a:p>
              <a:r>
                <a:rPr lang="zh-CN" altLang="en-US" sz="1400">
                  <a:latin typeface="宋体" charset="0"/>
                  <a:ea typeface="宋体" charset="0"/>
                </a:rPr>
                <a:t>◎对于模型选择方面的</a:t>
              </a:r>
              <a:r>
                <a:rPr lang="zh-CN" altLang="en-US" sz="1400">
                  <a:latin typeface="宋体" charset="0"/>
                  <a:ea typeface="宋体" charset="0"/>
                </a:rPr>
                <a:t>思考</a:t>
              </a:r>
              <a:endParaRPr lang="zh-CN" altLang="en-US" sz="1400">
                <a:latin typeface="宋体" charset="0"/>
                <a:ea typeface="宋体" charset="0"/>
              </a:endParaRPr>
            </a:p>
          </p:txBody>
        </p:sp>
      </p:grpSp>
      <p:grpSp>
        <p:nvGrpSpPr>
          <p:cNvPr id="21" name="组合 20"/>
          <p:cNvGrpSpPr/>
          <p:nvPr/>
        </p:nvGrpSpPr>
        <p:grpSpPr>
          <a:xfrm>
            <a:off x="3402330" y="3314065"/>
            <a:ext cx="4124325" cy="306070"/>
            <a:chOff x="8619" y="5665"/>
            <a:chExt cx="6495" cy="482"/>
          </a:xfrm>
        </p:grpSpPr>
        <p:sp>
          <p:nvSpPr>
            <p:cNvPr id="6" name="文本框 5"/>
            <p:cNvSpPr txBox="1"/>
            <p:nvPr>
              <p:custDataLst>
                <p:tags r:id="rId20"/>
              </p:custDataLst>
            </p:nvPr>
          </p:nvSpPr>
          <p:spPr>
            <a:xfrm>
              <a:off x="8619" y="5665"/>
              <a:ext cx="1968" cy="483"/>
            </a:xfrm>
            <a:prstGeom prst="rect">
              <a:avLst/>
            </a:prstGeom>
            <a:noFill/>
          </p:spPr>
          <p:txBody>
            <a:bodyPr wrap="none" rtlCol="0" anchor="t">
              <a:spAutoFit/>
            </a:bodyPr>
            <a:p>
              <a:r>
                <a:rPr lang="zh-CN" altLang="en-US" sz="1400">
                  <a:latin typeface="宋体" charset="0"/>
                  <a:ea typeface="宋体" charset="0"/>
                </a:rPr>
                <a:t>◎数据集</a:t>
              </a:r>
              <a:r>
                <a:rPr lang="zh-CN" altLang="en-US" sz="1400">
                  <a:latin typeface="宋体" charset="0"/>
                  <a:ea typeface="宋体" charset="0"/>
                </a:rPr>
                <a:t>概览</a:t>
              </a:r>
              <a:endParaRPr lang="zh-CN" altLang="en-US" sz="1400">
                <a:latin typeface="宋体" charset="0"/>
                <a:ea typeface="宋体" charset="0"/>
              </a:endParaRPr>
            </a:p>
          </p:txBody>
        </p:sp>
        <p:sp>
          <p:nvSpPr>
            <p:cNvPr id="19" name="文本框 18"/>
            <p:cNvSpPr txBox="1"/>
            <p:nvPr>
              <p:custDataLst>
                <p:tags r:id="rId21"/>
              </p:custDataLst>
            </p:nvPr>
          </p:nvSpPr>
          <p:spPr>
            <a:xfrm>
              <a:off x="10587" y="5665"/>
              <a:ext cx="2248" cy="483"/>
            </a:xfrm>
            <a:prstGeom prst="rect">
              <a:avLst/>
            </a:prstGeom>
            <a:noFill/>
          </p:spPr>
          <p:txBody>
            <a:bodyPr wrap="none" rtlCol="0" anchor="t">
              <a:spAutoFit/>
            </a:bodyPr>
            <a:p>
              <a:r>
                <a:rPr lang="zh-CN" altLang="en-US" sz="1400">
                  <a:latin typeface="宋体" charset="0"/>
                  <a:ea typeface="宋体" charset="0"/>
                </a:rPr>
                <a:t>◎静态数据</a:t>
              </a:r>
              <a:r>
                <a:rPr lang="zh-CN" altLang="en-US" sz="1400">
                  <a:latin typeface="宋体" charset="0"/>
                  <a:ea typeface="宋体" charset="0"/>
                </a:rPr>
                <a:t>处理</a:t>
              </a:r>
              <a:endParaRPr lang="zh-CN" altLang="en-US" sz="1400">
                <a:latin typeface="宋体" charset="0"/>
                <a:ea typeface="宋体" charset="0"/>
              </a:endParaRPr>
            </a:p>
          </p:txBody>
        </p:sp>
        <p:sp>
          <p:nvSpPr>
            <p:cNvPr id="20" name="文本框 19"/>
            <p:cNvSpPr txBox="1"/>
            <p:nvPr>
              <p:custDataLst>
                <p:tags r:id="rId22"/>
              </p:custDataLst>
            </p:nvPr>
          </p:nvSpPr>
          <p:spPr>
            <a:xfrm>
              <a:off x="12866"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动态数据</a:t>
              </a:r>
              <a:r>
                <a:rPr lang="zh-CN" altLang="en-US" sz="1400">
                  <a:latin typeface="宋体" charset="0"/>
                  <a:ea typeface="宋体" charset="0"/>
                </a:rPr>
                <a:t>处理</a:t>
              </a:r>
              <a:endParaRPr lang="zh-CN" altLang="en-US" sz="1400">
                <a:latin typeface="宋体" charset="0"/>
                <a:ea typeface="宋体" charset="0"/>
              </a:endParaRPr>
            </a:p>
          </p:txBody>
        </p:sp>
      </p:grpSp>
    </p:spTree>
    <p:custDataLst>
      <p:tags r:id="rId2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模型选择与训练</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LSTM</a:t>
            </a:r>
            <a:endPar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模型选择</a:t>
            </a:r>
            <a:endParaRPr lang="zh-CN" altLang="en-US"/>
          </a:p>
        </p:txBody>
      </p:sp>
      <p:sp>
        <p:nvSpPr>
          <p:cNvPr id="2" name="文本框 1"/>
          <p:cNvSpPr txBox="1"/>
          <p:nvPr/>
        </p:nvSpPr>
        <p:spPr>
          <a:xfrm>
            <a:off x="608330" y="1258570"/>
            <a:ext cx="5269230" cy="3967480"/>
          </a:xfrm>
          <a:prstGeom prst="rect">
            <a:avLst/>
          </a:prstGeom>
          <a:noFill/>
        </p:spPr>
        <p:txBody>
          <a:bodyPr wrap="square" rtlCol="0" anchor="t">
            <a:spAutoFit/>
          </a:bodyPr>
          <a:p>
            <a:pPr>
              <a:lnSpc>
                <a:spcPct val="120000"/>
              </a:lnSpc>
            </a:pPr>
            <a:r>
              <a:rPr lang="zh-CN" altLang="en-US" sz="1400">
                <a:solidFill>
                  <a:schemeClr val="accent5"/>
                </a:solidFill>
              </a:rPr>
              <a:t>长短期记忆网络（Long Short-Term Memory, LSTM）</a:t>
            </a:r>
            <a:r>
              <a:rPr lang="zh-CN" altLang="en-US" sz="1400"/>
              <a:t>是一种特殊类型的递归神经网络（Recurrent Neural Network, RNN），它能够学习和记忆长时间序列数据中的模式。LSTM网络通过引入一组“门”机制（输入门、遗忘门和输出门）来控制信息的流动，从而解决了传统RNN在处理长时间序列数据时存在的梯度消失和梯度爆炸问题。</a:t>
            </a:r>
            <a:endParaRPr lang="zh-CN" altLang="en-US" sz="1400"/>
          </a:p>
          <a:p>
            <a:pPr>
              <a:lnSpc>
                <a:spcPct val="120000"/>
              </a:lnSpc>
            </a:pPr>
            <a:endParaRPr lang="zh-CN" altLang="en-US" sz="1400"/>
          </a:p>
          <a:p>
            <a:pPr>
              <a:lnSpc>
                <a:spcPct val="120000"/>
              </a:lnSpc>
            </a:pPr>
            <a:r>
              <a:rPr lang="zh-CN" altLang="en-US" sz="1400">
                <a:solidFill>
                  <a:schemeClr val="accent1">
                    <a:lumMod val="75000"/>
                  </a:schemeClr>
                </a:solidFill>
              </a:rPr>
              <a:t>LSTM在处理时间序列数据方面具有天然优势：</a:t>
            </a:r>
            <a:endParaRPr lang="zh-CN" altLang="en-US" sz="1400">
              <a:solidFill>
                <a:schemeClr val="accent1">
                  <a:lumMod val="75000"/>
                </a:schemeClr>
              </a:solidFill>
            </a:endParaRPr>
          </a:p>
          <a:p>
            <a:pPr>
              <a:lnSpc>
                <a:spcPct val="120000"/>
              </a:lnSpc>
            </a:pPr>
            <a:r>
              <a:rPr lang="en-US" altLang="zh-CN" sz="1400"/>
              <a:t>1. </a:t>
            </a:r>
            <a:r>
              <a:rPr lang="zh-CN" altLang="en-US" sz="1400"/>
              <a:t>它能够捕捉数据中的时间依赖关系，并通过其门机制有效地记忆和利用过去的信息。</a:t>
            </a:r>
            <a:endParaRPr lang="zh-CN" altLang="en-US" sz="1400"/>
          </a:p>
          <a:p>
            <a:pPr>
              <a:lnSpc>
                <a:spcPct val="120000"/>
              </a:lnSpc>
            </a:pPr>
            <a:r>
              <a:rPr lang="en-US" altLang="zh-CN" sz="1400"/>
              <a:t>2. </a:t>
            </a:r>
            <a:r>
              <a:rPr lang="zh-CN" altLang="en-US" sz="1400"/>
              <a:t>糖尿病患者的血糖水平变化受多种因素影响，包括饮食、药物、运动等，这些因素在时间上具有长时间的依赖关系。</a:t>
            </a:r>
            <a:endParaRPr lang="zh-CN" altLang="en-US" sz="1400"/>
          </a:p>
          <a:p>
            <a:pPr>
              <a:lnSpc>
                <a:spcPct val="120000"/>
              </a:lnSpc>
            </a:pPr>
            <a:endParaRPr lang="zh-CN" altLang="en-US" sz="1400"/>
          </a:p>
          <a:p>
            <a:pPr>
              <a:lnSpc>
                <a:spcPct val="120000"/>
              </a:lnSpc>
            </a:pPr>
            <a:r>
              <a:rPr lang="zh-CN" altLang="en-US" sz="1400"/>
              <a:t>LSTM通过其设计可以有效地建模这些长时间的依赖关系，从而提高预测的准确性。</a:t>
            </a:r>
            <a:endParaRPr lang="zh-CN" altLang="en-US" sz="1400"/>
          </a:p>
        </p:txBody>
      </p:sp>
      <p:pic>
        <p:nvPicPr>
          <p:cNvPr id="76802" name="Picture 2"/>
          <p:cNvPicPr>
            <a:picLocks noChangeAspect="1" noChangeArrowheads="1"/>
          </p:cNvPicPr>
          <p:nvPr>
            <p:custDataLst>
              <p:tags r:id="rId12"/>
            </p:custDataLst>
          </p:nvPr>
        </p:nvPicPr>
        <p:blipFill>
          <a:blip r:embed="rId13">
            <a:extLst>
              <a:ext uri="{28A0092B-C50C-407E-A947-70E740481C1C}">
                <a14:useLocalDpi xmlns:a14="http://schemas.microsoft.com/office/drawing/2010/main" val="0"/>
              </a:ext>
            </a:extLst>
          </a:blip>
          <a:srcRect/>
          <a:stretch>
            <a:fillRect/>
          </a:stretch>
        </p:blipFill>
        <p:spPr bwMode="auto">
          <a:xfrm>
            <a:off x="6486525" y="1282700"/>
            <a:ext cx="4141470" cy="378650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4"/>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模型选择与训练</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LSTM</a:t>
            </a:r>
            <a:endPar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模型</a:t>
            </a:r>
            <a:r>
              <a:rPr lang="zh-CN" altLang="en-US"/>
              <a:t>构建</a:t>
            </a:r>
            <a:endParaRPr lang="zh-CN" altLang="en-US"/>
          </a:p>
        </p:txBody>
      </p:sp>
      <p:pic>
        <p:nvPicPr>
          <p:cNvPr id="3" name="图片 2"/>
          <p:cNvPicPr>
            <a:picLocks noChangeAspect="1"/>
          </p:cNvPicPr>
          <p:nvPr>
            <p:custDataLst>
              <p:tags r:id="rId12"/>
            </p:custDataLst>
          </p:nvPr>
        </p:nvPicPr>
        <p:blipFill>
          <a:blip r:embed="rId13"/>
          <a:stretch>
            <a:fillRect/>
          </a:stretch>
        </p:blipFill>
        <p:spPr>
          <a:xfrm>
            <a:off x="608330" y="1435735"/>
            <a:ext cx="6840855" cy="4500245"/>
          </a:xfrm>
          <a:prstGeom prst="rect">
            <a:avLst/>
          </a:prstGeom>
        </p:spPr>
      </p:pic>
      <p:sp>
        <p:nvSpPr>
          <p:cNvPr id="5" name="文本框 4"/>
          <p:cNvSpPr txBox="1"/>
          <p:nvPr/>
        </p:nvSpPr>
        <p:spPr>
          <a:xfrm>
            <a:off x="7513955" y="1435735"/>
            <a:ext cx="3923030" cy="3190240"/>
          </a:xfrm>
          <a:prstGeom prst="rect">
            <a:avLst/>
          </a:prstGeom>
          <a:noFill/>
        </p:spPr>
        <p:txBody>
          <a:bodyPr wrap="square" rtlCol="0" anchor="t">
            <a:spAutoFit/>
          </a:bodyPr>
          <a:p>
            <a:pPr>
              <a:lnSpc>
                <a:spcPct val="140000"/>
              </a:lnSpc>
            </a:pPr>
            <a:r>
              <a:rPr lang="zh-CN" altLang="en-US" sz="1600"/>
              <a:t>我们的模型结构如下：</a:t>
            </a:r>
            <a:endParaRPr lang="zh-CN" altLang="en-US" sz="1600"/>
          </a:p>
          <a:p>
            <a:pPr>
              <a:lnSpc>
                <a:spcPct val="140000"/>
              </a:lnSpc>
            </a:pPr>
            <a:r>
              <a:rPr lang="zh-CN" altLang="en-US" sz="1600">
                <a:solidFill>
                  <a:srgbClr val="C00000"/>
                </a:solidFill>
                <a:latin typeface="PingFang SC" panose="020B0400000000000000" charset="-122"/>
                <a:ea typeface="PingFang SC" panose="020B0400000000000000" charset="-122"/>
              </a:rPr>
              <a:t>•</a:t>
            </a:r>
            <a:r>
              <a:rPr lang="en-US" altLang="zh-CN" sz="1600">
                <a:solidFill>
                  <a:srgbClr val="C00000"/>
                </a:solidFill>
                <a:latin typeface="PingFang SC" panose="020B0400000000000000" charset="-122"/>
                <a:ea typeface="PingFang SC" panose="020B0400000000000000" charset="-122"/>
              </a:rPr>
              <a:t> </a:t>
            </a:r>
            <a:r>
              <a:rPr lang="zh-CN" altLang="en-US" sz="1600">
                <a:solidFill>
                  <a:srgbClr val="C00000"/>
                </a:solidFill>
              </a:rPr>
              <a:t>输入层：</a:t>
            </a:r>
            <a:r>
              <a:rPr lang="zh-CN" altLang="en-US" sz="1600"/>
              <a:t>包括时间序列输入和静态特征输入。</a:t>
            </a:r>
            <a:endParaRPr lang="zh-CN" altLang="en-US" sz="1600"/>
          </a:p>
          <a:p>
            <a:pPr>
              <a:lnSpc>
                <a:spcPct val="140000"/>
              </a:lnSpc>
            </a:pPr>
            <a:r>
              <a:rPr lang="zh-CN" altLang="en-US" sz="1600">
                <a:solidFill>
                  <a:srgbClr val="C00000"/>
                </a:solidFill>
                <a:latin typeface="PingFang SC" panose="020B0400000000000000" charset="-122"/>
                <a:ea typeface="PingFang SC" panose="020B0400000000000000" charset="-122"/>
                <a:sym typeface="+mn-ea"/>
              </a:rPr>
              <a:t>•</a:t>
            </a:r>
            <a:r>
              <a:rPr lang="en-US" altLang="zh-CN" sz="1600">
                <a:solidFill>
                  <a:srgbClr val="C00000"/>
                </a:solidFill>
                <a:latin typeface="PingFang SC" panose="020B0400000000000000" charset="-122"/>
                <a:ea typeface="PingFang SC" panose="020B0400000000000000" charset="-122"/>
                <a:sym typeface="+mn-ea"/>
              </a:rPr>
              <a:t> </a:t>
            </a:r>
            <a:r>
              <a:rPr lang="zh-CN" altLang="en-US" sz="1600">
                <a:solidFill>
                  <a:srgbClr val="C00000"/>
                </a:solidFill>
              </a:rPr>
              <a:t>LSTM层：</a:t>
            </a:r>
            <a:r>
              <a:rPr lang="zh-CN" altLang="en-US" sz="1600"/>
              <a:t>三层LSTM单元用于处理时间序列数据，每层后面接一个批量归一化层和Dropout层，以防止过拟合。</a:t>
            </a:r>
            <a:endParaRPr lang="zh-CN" altLang="en-US" sz="1600"/>
          </a:p>
          <a:p>
            <a:pPr>
              <a:lnSpc>
                <a:spcPct val="140000"/>
              </a:lnSpc>
            </a:pPr>
            <a:r>
              <a:rPr lang="zh-CN" altLang="en-US" sz="1600">
                <a:solidFill>
                  <a:srgbClr val="C00000"/>
                </a:solidFill>
                <a:latin typeface="PingFang SC" panose="020B0400000000000000" charset="-122"/>
                <a:ea typeface="PingFang SC" panose="020B0400000000000000" charset="-122"/>
                <a:sym typeface="+mn-ea"/>
              </a:rPr>
              <a:t>•</a:t>
            </a:r>
            <a:r>
              <a:rPr lang="en-US" altLang="zh-CN" sz="1600">
                <a:solidFill>
                  <a:srgbClr val="C00000"/>
                </a:solidFill>
                <a:latin typeface="PingFang SC" panose="020B0400000000000000" charset="-122"/>
                <a:ea typeface="PingFang SC" panose="020B0400000000000000" charset="-122"/>
                <a:sym typeface="+mn-ea"/>
              </a:rPr>
              <a:t> </a:t>
            </a:r>
            <a:r>
              <a:rPr lang="zh-CN" altLang="en-US" sz="1600">
                <a:solidFill>
                  <a:srgbClr val="C00000"/>
                </a:solidFill>
              </a:rPr>
              <a:t>全连接层：</a:t>
            </a:r>
            <a:r>
              <a:rPr lang="zh-CN" altLang="en-US" sz="1600"/>
              <a:t>将LSTM输出与静态特征结合后，经过几层全连接层进行进一步处理。</a:t>
            </a:r>
            <a:endParaRPr lang="zh-CN" altLang="en-US" sz="1600"/>
          </a:p>
          <a:p>
            <a:pPr>
              <a:lnSpc>
                <a:spcPct val="140000"/>
              </a:lnSpc>
            </a:pPr>
            <a:r>
              <a:rPr lang="zh-CN" altLang="en-US" sz="1600">
                <a:solidFill>
                  <a:srgbClr val="C00000"/>
                </a:solidFill>
                <a:latin typeface="PingFang SC" panose="020B0400000000000000" charset="-122"/>
                <a:ea typeface="PingFang SC" panose="020B0400000000000000" charset="-122"/>
                <a:sym typeface="+mn-ea"/>
              </a:rPr>
              <a:t>•</a:t>
            </a:r>
            <a:r>
              <a:rPr lang="en-US" altLang="zh-CN" sz="1600">
                <a:solidFill>
                  <a:srgbClr val="C00000"/>
                </a:solidFill>
                <a:latin typeface="PingFang SC" panose="020B0400000000000000" charset="-122"/>
                <a:ea typeface="PingFang SC" panose="020B0400000000000000" charset="-122"/>
                <a:sym typeface="+mn-ea"/>
              </a:rPr>
              <a:t> </a:t>
            </a:r>
            <a:r>
              <a:rPr lang="zh-CN" altLang="en-US" sz="1600">
                <a:solidFill>
                  <a:srgbClr val="C00000"/>
                </a:solidFill>
              </a:rPr>
              <a:t>输出层：</a:t>
            </a:r>
            <a:r>
              <a:rPr lang="zh-CN" altLang="en-US" sz="1600"/>
              <a:t>最终输出一个血糖值的预测。</a:t>
            </a:r>
            <a:endParaRPr lang="zh-CN" altLang="en-US" sz="1600"/>
          </a:p>
        </p:txBody>
      </p:sp>
      <p:pic>
        <p:nvPicPr>
          <p:cNvPr id="6" name="图片 5"/>
          <p:cNvPicPr>
            <a:picLocks noChangeAspect="1"/>
          </p:cNvPicPr>
          <p:nvPr>
            <p:custDataLst>
              <p:tags r:id="rId14"/>
            </p:custDataLst>
          </p:nvPr>
        </p:nvPicPr>
        <p:blipFill>
          <a:blip r:embed="rId15"/>
          <a:stretch>
            <a:fillRect/>
          </a:stretch>
        </p:blipFill>
        <p:spPr>
          <a:xfrm>
            <a:off x="7513955" y="4994275"/>
            <a:ext cx="3912870" cy="730250"/>
          </a:xfrm>
          <a:prstGeom prst="rect">
            <a:avLst/>
          </a:prstGeom>
        </p:spPr>
      </p:pic>
    </p:spTree>
    <p:custDataLst>
      <p:tags r:id="rId1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模型选择与训练</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LSTM</a:t>
            </a:r>
            <a:endPar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模型训练与</a:t>
            </a:r>
            <a:r>
              <a:rPr lang="zh-CN" altLang="en-US"/>
              <a:t>结果</a:t>
            </a:r>
            <a:endParaRPr lang="zh-CN" altLang="en-US"/>
          </a:p>
        </p:txBody>
      </p:sp>
      <p:sp>
        <p:nvSpPr>
          <p:cNvPr id="2" name="文本框 1"/>
          <p:cNvSpPr txBox="1"/>
          <p:nvPr/>
        </p:nvSpPr>
        <p:spPr>
          <a:xfrm>
            <a:off x="608330" y="1344930"/>
            <a:ext cx="5696585" cy="1768475"/>
          </a:xfrm>
          <a:prstGeom prst="rect">
            <a:avLst/>
          </a:prstGeom>
          <a:noFill/>
        </p:spPr>
        <p:txBody>
          <a:bodyPr wrap="square" rtlCol="0" anchor="t">
            <a:spAutoFit/>
          </a:bodyPr>
          <a:p>
            <a:pPr>
              <a:lnSpc>
                <a:spcPct val="130000"/>
              </a:lnSpc>
            </a:pPr>
            <a:r>
              <a:rPr lang="zh-CN" altLang="en-US" sz="1400"/>
              <a:t> 然后，我们使用定义的LSTM模型架构，并编译模型，设置优化器为AdamW，损失函数为均方误差（MSE），评估指标为平均绝对误差（MAE）。</a:t>
            </a:r>
            <a:endParaRPr lang="zh-CN" altLang="en-US" sz="1400"/>
          </a:p>
          <a:p>
            <a:pPr>
              <a:lnSpc>
                <a:spcPct val="130000"/>
              </a:lnSpc>
            </a:pPr>
            <a:r>
              <a:rPr lang="zh-CN" altLang="en-US" sz="1400"/>
              <a:t>接下来，将数据分为训练集和验证集，训练集占80%，验证集占20%。使用训练集进行模型训练，并在训练过程中使用验证集进行验证。通过回调函数动态调整学习率以优化训练效果。</a:t>
            </a:r>
            <a:endParaRPr lang="zh-CN" altLang="en-US" sz="1400"/>
          </a:p>
        </p:txBody>
      </p:sp>
      <p:pic>
        <p:nvPicPr>
          <p:cNvPr id="7" name="图片 6"/>
          <p:cNvPicPr>
            <a:picLocks noChangeAspect="1"/>
          </p:cNvPicPr>
          <p:nvPr>
            <p:custDataLst>
              <p:tags r:id="rId12"/>
            </p:custDataLst>
          </p:nvPr>
        </p:nvPicPr>
        <p:blipFill>
          <a:blip r:embed="rId13"/>
          <a:stretch>
            <a:fillRect/>
          </a:stretch>
        </p:blipFill>
        <p:spPr>
          <a:xfrm>
            <a:off x="6451600" y="914400"/>
            <a:ext cx="3770630" cy="2298700"/>
          </a:xfrm>
          <a:prstGeom prst="rect">
            <a:avLst/>
          </a:prstGeom>
        </p:spPr>
      </p:pic>
      <p:pic>
        <p:nvPicPr>
          <p:cNvPr id="11" name="图片 10"/>
          <p:cNvPicPr>
            <a:picLocks noChangeAspect="1"/>
          </p:cNvPicPr>
          <p:nvPr>
            <p:custDataLst>
              <p:tags r:id="rId14"/>
            </p:custDataLst>
          </p:nvPr>
        </p:nvPicPr>
        <p:blipFill>
          <a:blip r:embed="rId15"/>
          <a:stretch>
            <a:fillRect/>
          </a:stretch>
        </p:blipFill>
        <p:spPr>
          <a:xfrm>
            <a:off x="680720" y="3233420"/>
            <a:ext cx="4328160" cy="461645"/>
          </a:xfrm>
          <a:prstGeom prst="rect">
            <a:avLst/>
          </a:prstGeom>
        </p:spPr>
      </p:pic>
      <p:sp>
        <p:nvSpPr>
          <p:cNvPr id="12" name="文本框 11"/>
          <p:cNvSpPr txBox="1"/>
          <p:nvPr/>
        </p:nvSpPr>
        <p:spPr>
          <a:xfrm>
            <a:off x="608330" y="3716020"/>
            <a:ext cx="6096000" cy="275590"/>
          </a:xfrm>
          <a:prstGeom prst="rect">
            <a:avLst/>
          </a:prstGeom>
          <a:noFill/>
        </p:spPr>
        <p:txBody>
          <a:bodyPr wrap="square" rtlCol="0" anchor="t">
            <a:spAutoFit/>
          </a:bodyPr>
          <a:p>
            <a:r>
              <a:rPr lang="zh-CN" altLang="en-US" sz="1200"/>
              <a:t>我们模型最终的</a:t>
            </a:r>
            <a:r>
              <a:rPr lang="zh-CN" altLang="en-US" sz="1200">
                <a:solidFill>
                  <a:srgbClr val="C00000"/>
                </a:solidFill>
              </a:rPr>
              <a:t>MSE为71.91，MAE为5.90455</a:t>
            </a:r>
            <a:r>
              <a:rPr lang="zh-CN" altLang="en-US" sz="1200"/>
              <a:t>。仍有提高的空间。</a:t>
            </a:r>
            <a:endParaRPr lang="zh-CN" altLang="en-US" sz="1200"/>
          </a:p>
        </p:txBody>
      </p:sp>
      <p:pic>
        <p:nvPicPr>
          <p:cNvPr id="13" name="图片 12"/>
          <p:cNvPicPr>
            <a:picLocks noChangeAspect="1"/>
          </p:cNvPicPr>
          <p:nvPr>
            <p:custDataLst>
              <p:tags r:id="rId16"/>
            </p:custDataLst>
          </p:nvPr>
        </p:nvPicPr>
        <p:blipFill>
          <a:blip r:embed="rId17"/>
          <a:stretch>
            <a:fillRect/>
          </a:stretch>
        </p:blipFill>
        <p:spPr>
          <a:xfrm>
            <a:off x="5713095" y="3543935"/>
            <a:ext cx="5430520" cy="2907030"/>
          </a:xfrm>
          <a:prstGeom prst="rect">
            <a:avLst/>
          </a:prstGeom>
        </p:spPr>
      </p:pic>
      <p:sp>
        <p:nvSpPr>
          <p:cNvPr id="14" name="文本框 13"/>
          <p:cNvSpPr txBox="1"/>
          <p:nvPr/>
        </p:nvSpPr>
        <p:spPr>
          <a:xfrm>
            <a:off x="890270" y="4472305"/>
            <a:ext cx="4046220" cy="1050290"/>
          </a:xfrm>
          <a:prstGeom prst="rect">
            <a:avLst/>
          </a:prstGeom>
          <a:solidFill>
            <a:schemeClr val="accent6"/>
          </a:solidFill>
        </p:spPr>
        <p:txBody>
          <a:bodyPr wrap="square" rtlCol="0" anchor="t">
            <a:spAutoFit/>
          </a:bodyPr>
          <a:p>
            <a:pPr>
              <a:lnSpc>
                <a:spcPct val="130000"/>
              </a:lnSpc>
            </a:pPr>
            <a:r>
              <a:rPr lang="zh-CN" altLang="en-US" sz="1200">
                <a:solidFill>
                  <a:schemeClr val="bg1"/>
                </a:solidFill>
              </a:rPr>
              <a:t>Loss和MAE在训练初期迅速下降，在大约10个epoch之后趋于平稳。这表明模型在这段时间内快速学习并适应了训练数据，同时验证集上的表现也趋于稳定，表明模型没有发生过拟合或欠拟合的问题。</a:t>
            </a:r>
            <a:endParaRPr lang="zh-CN" altLang="en-US" sz="1200">
              <a:solidFill>
                <a:schemeClr val="bg1"/>
              </a:solidFill>
            </a:endParaRPr>
          </a:p>
        </p:txBody>
      </p:sp>
      <p:sp>
        <p:nvSpPr>
          <p:cNvPr id="15" name="右箭头 14"/>
          <p:cNvSpPr/>
          <p:nvPr/>
        </p:nvSpPr>
        <p:spPr>
          <a:xfrm>
            <a:off x="4897755" y="4803140"/>
            <a:ext cx="800100" cy="50927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8"/>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模型选择与训练</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LSTM</a:t>
            </a:r>
            <a:endPar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模型训练与</a:t>
            </a:r>
            <a:r>
              <a:rPr lang="zh-CN" altLang="en-US"/>
              <a:t>结果</a:t>
            </a:r>
            <a:endParaRPr lang="zh-CN" altLang="en-US"/>
          </a:p>
        </p:txBody>
      </p:sp>
      <p:sp>
        <p:nvSpPr>
          <p:cNvPr id="14" name="文本框 13"/>
          <p:cNvSpPr txBox="1"/>
          <p:nvPr/>
        </p:nvSpPr>
        <p:spPr>
          <a:xfrm>
            <a:off x="5582920" y="1383030"/>
            <a:ext cx="4046220" cy="1067435"/>
          </a:xfrm>
          <a:prstGeom prst="rect">
            <a:avLst/>
          </a:prstGeom>
          <a:solidFill>
            <a:schemeClr val="accent6"/>
          </a:solidFill>
        </p:spPr>
        <p:txBody>
          <a:bodyPr wrap="square" rtlCol="0" anchor="t">
            <a:noAutofit/>
          </a:bodyPr>
          <a:p>
            <a:pPr>
              <a:lnSpc>
                <a:spcPct val="130000"/>
              </a:lnSpc>
            </a:pPr>
            <a:r>
              <a:rPr lang="zh-CN" altLang="en-US" sz="1200">
                <a:solidFill>
                  <a:schemeClr val="bg1"/>
                </a:solidFill>
              </a:rPr>
              <a:t>从图中可以看到，模型的预测结果（Predicted）和实际值（Actual）在短时间内具有较高的一致性，但随着时间的推移，预测值和实际值之间的差距逐渐增大。</a:t>
            </a:r>
            <a:r>
              <a:rPr lang="zh-CN" altLang="en-US" sz="1200">
                <a:solidFill>
                  <a:schemeClr val="bg1"/>
                </a:solidFill>
                <a:sym typeface="+mn-ea"/>
              </a:rPr>
              <a:t>图中可以看到，在第40到60分钟之间，模型的预测值显著高于实际值。</a:t>
            </a:r>
            <a:endParaRPr lang="zh-CN" altLang="en-US" sz="1200"/>
          </a:p>
          <a:p>
            <a:pPr>
              <a:lnSpc>
                <a:spcPct val="130000"/>
              </a:lnSpc>
            </a:pPr>
            <a:endParaRPr lang="zh-CN" altLang="en-US" sz="1200">
              <a:solidFill>
                <a:schemeClr val="bg1"/>
              </a:solidFill>
            </a:endParaRPr>
          </a:p>
        </p:txBody>
      </p:sp>
      <p:pic>
        <p:nvPicPr>
          <p:cNvPr id="3" name="图片 2"/>
          <p:cNvPicPr>
            <a:picLocks noChangeAspect="1"/>
          </p:cNvPicPr>
          <p:nvPr>
            <p:custDataLst>
              <p:tags r:id="rId12"/>
            </p:custDataLst>
          </p:nvPr>
        </p:nvPicPr>
        <p:blipFill>
          <a:blip r:embed="rId13"/>
          <a:stretch>
            <a:fillRect/>
          </a:stretch>
        </p:blipFill>
        <p:spPr>
          <a:xfrm>
            <a:off x="755015" y="2427605"/>
            <a:ext cx="4556760" cy="3418205"/>
          </a:xfrm>
          <a:prstGeom prst="rect">
            <a:avLst/>
          </a:prstGeom>
        </p:spPr>
      </p:pic>
      <p:sp>
        <p:nvSpPr>
          <p:cNvPr id="5" name="文本框 4"/>
          <p:cNvSpPr txBox="1"/>
          <p:nvPr>
            <p:custDataLst>
              <p:tags r:id="rId14"/>
            </p:custDataLst>
          </p:nvPr>
        </p:nvSpPr>
        <p:spPr>
          <a:xfrm>
            <a:off x="755015" y="5845810"/>
            <a:ext cx="4556760" cy="275590"/>
          </a:xfrm>
          <a:prstGeom prst="rect">
            <a:avLst/>
          </a:prstGeom>
          <a:noFill/>
        </p:spPr>
        <p:txBody>
          <a:bodyPr wrap="square" rtlCol="0" anchor="t">
            <a:spAutoFit/>
          </a:bodyPr>
          <a:p>
            <a:pPr algn="ctr"/>
            <a:r>
              <a:rPr lang="en-US" altLang="zh-CN" sz="1200"/>
              <a:t>1</a:t>
            </a:r>
            <a:r>
              <a:rPr lang="zh-CN" altLang="en-US" sz="1200"/>
              <a:t>小时</a:t>
            </a:r>
            <a:r>
              <a:rPr lang="zh-CN" altLang="en-US" sz="1200"/>
              <a:t>内血糖预测情况</a:t>
            </a:r>
            <a:endParaRPr lang="zh-CN" altLang="en-US" sz="1200"/>
          </a:p>
        </p:txBody>
      </p:sp>
      <p:sp>
        <p:nvSpPr>
          <p:cNvPr id="6" name="文本框 5"/>
          <p:cNvSpPr txBox="1"/>
          <p:nvPr>
            <p:custDataLst>
              <p:tags r:id="rId15"/>
            </p:custDataLst>
          </p:nvPr>
        </p:nvSpPr>
        <p:spPr>
          <a:xfrm>
            <a:off x="5582920" y="2524125"/>
            <a:ext cx="4046220" cy="368300"/>
          </a:xfrm>
          <a:prstGeom prst="rect">
            <a:avLst/>
          </a:prstGeom>
          <a:noFill/>
        </p:spPr>
        <p:txBody>
          <a:bodyPr wrap="square" rtlCol="0">
            <a:spAutoFit/>
          </a:bodyPr>
          <a:p>
            <a:r>
              <a:rPr lang="zh-CN" altLang="en-US"/>
              <a:t>可能的原因</a:t>
            </a:r>
            <a:endParaRPr lang="zh-CN" altLang="en-US"/>
          </a:p>
        </p:txBody>
      </p:sp>
      <p:sp>
        <p:nvSpPr>
          <p:cNvPr id="10" name="文本框 9"/>
          <p:cNvSpPr txBox="1"/>
          <p:nvPr/>
        </p:nvSpPr>
        <p:spPr>
          <a:xfrm>
            <a:off x="5583555" y="2919095"/>
            <a:ext cx="4044950" cy="2524760"/>
          </a:xfrm>
          <a:prstGeom prst="rect">
            <a:avLst/>
          </a:prstGeom>
          <a:noFill/>
        </p:spPr>
        <p:txBody>
          <a:bodyPr wrap="square" rtlCol="0" anchor="t">
            <a:spAutoFit/>
          </a:bodyPr>
          <a:p>
            <a:pPr>
              <a:lnSpc>
                <a:spcPct val="120000"/>
              </a:lnSpc>
            </a:pPr>
            <a:r>
              <a:rPr lang="zh-CN" altLang="en-US" sz="1200"/>
              <a:t>一方面，由于在预测的时候我们只输入最开始的那一组数值，而在预测期间的这一个小时中用户可能进行了饮食、注射药物等活动，这些是我们没有办法在其预测的过程中捕捉的，但是这些因素在长时间内对血糖水平的影响较大，所以会导致和</a:t>
            </a:r>
            <a:r>
              <a:rPr lang="zh-CN" altLang="en-US" sz="1200"/>
              <a:t>实际结果产生误差。</a:t>
            </a:r>
            <a:endParaRPr lang="zh-CN" altLang="en-US" sz="1200"/>
          </a:p>
          <a:p>
            <a:pPr>
              <a:lnSpc>
                <a:spcPct val="120000"/>
              </a:lnSpc>
            </a:pPr>
            <a:endParaRPr lang="zh-CN" altLang="en-US" sz="1200"/>
          </a:p>
          <a:p>
            <a:pPr>
              <a:lnSpc>
                <a:spcPct val="120000"/>
              </a:lnSpc>
            </a:pPr>
            <a:r>
              <a:rPr lang="zh-CN" altLang="en-US" sz="1200"/>
              <a:t>另一方面，我们使用预测值参与下一次的预测，会大大增大最终预测的误差，因此，每一次预测中的小误差都会在后续的预测中被放大，导致整体预测误差的逐步积累和扩大。这种误差累积现象使得模型在长时间预测中的准确性下降。</a:t>
            </a:r>
            <a:endParaRPr lang="zh-CN" altLang="en-US" sz="1200"/>
          </a:p>
        </p:txBody>
      </p:sp>
      <p:pic>
        <p:nvPicPr>
          <p:cNvPr id="16" name="图片 15"/>
          <p:cNvPicPr>
            <a:picLocks noChangeAspect="1"/>
          </p:cNvPicPr>
          <p:nvPr>
            <p:custDataLst>
              <p:tags r:id="rId16"/>
            </p:custDataLst>
          </p:nvPr>
        </p:nvPicPr>
        <p:blipFill>
          <a:blip r:embed="rId17"/>
          <a:stretch>
            <a:fillRect/>
          </a:stretch>
        </p:blipFill>
        <p:spPr>
          <a:xfrm>
            <a:off x="754380" y="1387475"/>
            <a:ext cx="4557395" cy="935355"/>
          </a:xfrm>
          <a:prstGeom prst="rect">
            <a:avLst/>
          </a:prstGeom>
        </p:spPr>
      </p:pic>
    </p:spTree>
    <p:custDataLst>
      <p:tags r:id="rId18"/>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模型选择与训练</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Transformer</a:t>
            </a:r>
            <a:endPar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模型</a:t>
            </a:r>
            <a:r>
              <a:rPr lang="zh-CN" altLang="en-US"/>
              <a:t>选择</a:t>
            </a:r>
            <a:endParaRPr lang="zh-CN" altLang="en-US"/>
          </a:p>
        </p:txBody>
      </p:sp>
      <p:sp>
        <p:nvSpPr>
          <p:cNvPr id="2" name="文本框 1"/>
          <p:cNvSpPr txBox="1"/>
          <p:nvPr/>
        </p:nvSpPr>
        <p:spPr>
          <a:xfrm>
            <a:off x="638175" y="1435735"/>
            <a:ext cx="5314315" cy="3406140"/>
          </a:xfrm>
          <a:prstGeom prst="rect">
            <a:avLst/>
          </a:prstGeom>
          <a:noFill/>
        </p:spPr>
        <p:txBody>
          <a:bodyPr wrap="square" rtlCol="0" anchor="t">
            <a:spAutoFit/>
          </a:bodyPr>
          <a:p>
            <a:pPr>
              <a:lnSpc>
                <a:spcPct val="140000"/>
              </a:lnSpc>
            </a:pPr>
            <a:r>
              <a:rPr lang="zh-CN" altLang="en-US" sz="1400"/>
              <a:t>我们在使用了LSTM进行了血糖时间序列的预测之后又使用了transformer进行实验，这种模型最初是为了处理自然语言处理（NLP）任务而设计的，但由于其独特的架构和能力，它也被用于时间序列分析。</a:t>
            </a:r>
            <a:endParaRPr lang="zh-CN" altLang="en-US" sz="1400"/>
          </a:p>
          <a:p>
            <a:pPr>
              <a:lnSpc>
                <a:spcPct val="140000"/>
              </a:lnSpc>
            </a:pPr>
            <a:r>
              <a:rPr lang="zh-CN" altLang="en-US" sz="1400"/>
              <a:t>Transformer应用于时间序列分析中的基本思想是：Transformer 在时间序列分析中的应用核心在于其自注意力机制，这使其能够有效捕捉时间序列数据中的长期依赖关系。</a:t>
            </a:r>
            <a:endParaRPr lang="zh-CN" altLang="en-US" sz="1400"/>
          </a:p>
          <a:p>
            <a:pPr>
              <a:lnSpc>
                <a:spcPct val="140000"/>
              </a:lnSpc>
            </a:pPr>
            <a:r>
              <a:rPr lang="zh-CN" altLang="en-US" sz="1400"/>
              <a:t>通过并行处理能力和位置编码，Transformer 不仅提高了处理效率，而且确保了时间顺序的准确性。其灵活的模型结构允许调整以适应不同复杂度的数据，而编码器-解码器架构则特别适用于预测未来的时间点。</a:t>
            </a:r>
            <a:endParaRPr lang="zh-CN" altLang="en-US" sz="1400"/>
          </a:p>
        </p:txBody>
      </p:sp>
      <p:pic>
        <p:nvPicPr>
          <p:cNvPr id="7" name="图片 6"/>
          <p:cNvPicPr>
            <a:picLocks noChangeAspect="1"/>
          </p:cNvPicPr>
          <p:nvPr>
            <p:custDataLst>
              <p:tags r:id="rId12"/>
            </p:custDataLst>
          </p:nvPr>
        </p:nvPicPr>
        <p:blipFill>
          <a:blip r:embed="rId13"/>
          <a:stretch>
            <a:fillRect/>
          </a:stretch>
        </p:blipFill>
        <p:spPr>
          <a:xfrm>
            <a:off x="6258560" y="1115695"/>
            <a:ext cx="4343400" cy="4991100"/>
          </a:xfrm>
          <a:prstGeom prst="rect">
            <a:avLst/>
          </a:prstGeom>
        </p:spPr>
      </p:pic>
    </p:spTree>
    <p:custDataLst>
      <p:tags r:id="rId14"/>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模型选择与训练</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Transformer</a:t>
            </a:r>
            <a:endPar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数据</a:t>
            </a:r>
            <a:r>
              <a:rPr lang="zh-CN" altLang="en-US"/>
              <a:t>准备</a:t>
            </a:r>
            <a:endParaRPr lang="zh-CN" altLang="en-US"/>
          </a:p>
        </p:txBody>
      </p:sp>
      <p:sp>
        <p:nvSpPr>
          <p:cNvPr id="3" name="文本框 2"/>
          <p:cNvSpPr txBox="1"/>
          <p:nvPr/>
        </p:nvSpPr>
        <p:spPr>
          <a:xfrm>
            <a:off x="602615" y="1435735"/>
            <a:ext cx="2003425" cy="337185"/>
          </a:xfrm>
          <a:prstGeom prst="rect">
            <a:avLst/>
          </a:prstGeom>
          <a:noFill/>
        </p:spPr>
        <p:txBody>
          <a:bodyPr wrap="square" rtlCol="0" anchor="t">
            <a:spAutoFit/>
          </a:bodyPr>
          <a:p>
            <a:r>
              <a:rPr lang="en-US" altLang="zh-CN" sz="1600">
                <a:solidFill>
                  <a:schemeClr val="accent6">
                    <a:lumMod val="75000"/>
                  </a:schemeClr>
                </a:solidFill>
              </a:rPr>
              <a:t>1. </a:t>
            </a:r>
            <a:r>
              <a:rPr lang="zh-CN" altLang="en-US" sz="1600">
                <a:solidFill>
                  <a:schemeClr val="accent6">
                    <a:lumMod val="75000"/>
                  </a:schemeClr>
                </a:solidFill>
              </a:rPr>
              <a:t>滑动窗口处理</a:t>
            </a:r>
            <a:endParaRPr lang="zh-CN" altLang="en-US" sz="1600">
              <a:solidFill>
                <a:schemeClr val="accent6">
                  <a:lumMod val="75000"/>
                </a:schemeClr>
              </a:solidFill>
            </a:endParaRPr>
          </a:p>
        </p:txBody>
      </p:sp>
      <p:sp>
        <p:nvSpPr>
          <p:cNvPr id="5" name="文本框 4"/>
          <p:cNvSpPr txBox="1"/>
          <p:nvPr/>
        </p:nvSpPr>
        <p:spPr>
          <a:xfrm>
            <a:off x="608330" y="1772920"/>
            <a:ext cx="3986530" cy="1711960"/>
          </a:xfrm>
          <a:prstGeom prst="rect">
            <a:avLst/>
          </a:prstGeom>
          <a:noFill/>
        </p:spPr>
        <p:txBody>
          <a:bodyPr wrap="square" rtlCol="0" anchor="t">
            <a:spAutoFit/>
          </a:bodyPr>
          <a:p>
            <a:pPr>
              <a:lnSpc>
                <a:spcPct val="110000"/>
              </a:lnSpc>
            </a:pPr>
            <a:r>
              <a:rPr lang="zh-CN" altLang="en-US" sz="1200"/>
              <a:t>窗口大小设为 n，滑动步数为1。具体步骤如下：</a:t>
            </a:r>
            <a:endParaRPr lang="zh-CN" altLang="en-US" sz="1200"/>
          </a:p>
          <a:p>
            <a:pPr>
              <a:lnSpc>
                <a:spcPct val="110000"/>
              </a:lnSpc>
            </a:pPr>
            <a:r>
              <a:rPr lang="zh-CN" altLang="en-US" sz="1200">
                <a:latin typeface="PingFang SC" panose="020B0400000000000000" charset="-122"/>
                <a:ea typeface="PingFang SC" panose="020B0400000000000000" charset="-122"/>
              </a:rPr>
              <a:t>•</a:t>
            </a:r>
            <a:r>
              <a:rPr lang="en-US" altLang="zh-CN" sz="1200">
                <a:latin typeface="PingFang SC" panose="020B0400000000000000" charset="-122"/>
                <a:ea typeface="PingFang SC" panose="020B0400000000000000" charset="-122"/>
              </a:rPr>
              <a:t> </a:t>
            </a:r>
            <a:r>
              <a:rPr lang="zh-CN" altLang="en-US" sz="1200"/>
              <a:t>使用前 n 个时间点的数据来进行预测。</a:t>
            </a:r>
            <a:endParaRPr lang="zh-CN" altLang="en-US" sz="1200"/>
          </a:p>
          <a:p>
            <a:pPr>
              <a:lnSpc>
                <a:spcPct val="110000"/>
              </a:lnSpc>
            </a:pPr>
            <a:r>
              <a:rPr lang="zh-CN" altLang="en-US" sz="1200">
                <a:latin typeface="PingFang SC" panose="020B0400000000000000" charset="-122"/>
                <a:ea typeface="PingFang SC" panose="020B0400000000000000" charset="-122"/>
                <a:sym typeface="+mn-ea"/>
              </a:rPr>
              <a:t>•</a:t>
            </a:r>
            <a:r>
              <a:rPr lang="en-US" altLang="zh-CN" sz="1200">
                <a:latin typeface="PingFang SC" panose="020B0400000000000000" charset="-122"/>
                <a:ea typeface="PingFang SC" panose="020B0400000000000000" charset="-122"/>
                <a:sym typeface="+mn-ea"/>
              </a:rPr>
              <a:t> </a:t>
            </a:r>
            <a:r>
              <a:rPr lang="zh-CN" altLang="en-US" sz="1200"/>
              <a:t>将这 n 个时间点中的后4个时间点的血糖值作为标签。</a:t>
            </a:r>
            <a:endParaRPr lang="zh-CN" altLang="en-US" sz="1200"/>
          </a:p>
          <a:p>
            <a:pPr>
              <a:lnSpc>
                <a:spcPct val="110000"/>
              </a:lnSpc>
            </a:pPr>
            <a:r>
              <a:rPr lang="zh-CN" altLang="en-US" sz="1200">
                <a:latin typeface="PingFang SC" panose="020B0400000000000000" charset="-122"/>
                <a:ea typeface="PingFang SC" panose="020B0400000000000000" charset="-122"/>
                <a:sym typeface="+mn-ea"/>
              </a:rPr>
              <a:t>•</a:t>
            </a:r>
            <a:r>
              <a:rPr lang="en-US" altLang="zh-CN" sz="1200">
                <a:latin typeface="PingFang SC" panose="020B0400000000000000" charset="-122"/>
                <a:ea typeface="PingFang SC" panose="020B0400000000000000" charset="-122"/>
                <a:sym typeface="+mn-ea"/>
              </a:rPr>
              <a:t> </a:t>
            </a:r>
            <a:r>
              <a:rPr lang="zh-CN" altLang="en-US" sz="1200"/>
              <a:t>依次滑动窗口，最终得到的数据集格式如下：</a:t>
            </a:r>
            <a:endParaRPr lang="zh-CN" altLang="en-US" sz="1200"/>
          </a:p>
          <a:p>
            <a:pPr>
              <a:lnSpc>
                <a:spcPct val="110000"/>
              </a:lnSpc>
            </a:pPr>
            <a:r>
              <a:rPr lang="zh-CN" altLang="en-US" sz="1200"/>
              <a:t>  </a:t>
            </a:r>
            <a:r>
              <a:rPr lang="zh-CN" altLang="en-US" sz="1200">
                <a:solidFill>
                  <a:schemeClr val="tx1">
                    <a:lumMod val="50000"/>
                    <a:lumOff val="50000"/>
                  </a:schemeClr>
                </a:solidFill>
                <a:latin typeface="PingFang SC" panose="020B0400000000000000" charset="-122"/>
                <a:ea typeface="PingFang SC" panose="020B0400000000000000" charset="-122"/>
                <a:sym typeface="+mn-ea"/>
              </a:rPr>
              <a:t>•</a:t>
            </a:r>
            <a:r>
              <a:rPr lang="en-US" altLang="zh-CN" sz="1200">
                <a:solidFill>
                  <a:schemeClr val="tx1">
                    <a:lumMod val="50000"/>
                    <a:lumOff val="50000"/>
                  </a:schemeClr>
                </a:solidFill>
                <a:latin typeface="PingFang SC" panose="020B0400000000000000" charset="-122"/>
                <a:ea typeface="PingFang SC" panose="020B0400000000000000" charset="-122"/>
                <a:sym typeface="+mn-ea"/>
              </a:rPr>
              <a:t> </a:t>
            </a:r>
            <a:r>
              <a:rPr lang="zh-CN" altLang="en-US" sz="1200">
                <a:solidFill>
                  <a:schemeClr val="tx1">
                    <a:lumMod val="50000"/>
                    <a:lumOff val="50000"/>
                  </a:schemeClr>
                </a:solidFill>
              </a:rPr>
              <a:t>x 的第一维度代表数据条数，第二维度代表预测窗口大小，第三维度代表特征。</a:t>
            </a:r>
            <a:endParaRPr lang="zh-CN" altLang="en-US" sz="1200">
              <a:solidFill>
                <a:schemeClr val="tx1">
                  <a:lumMod val="50000"/>
                  <a:lumOff val="50000"/>
                </a:schemeClr>
              </a:solidFill>
            </a:endParaRPr>
          </a:p>
          <a:p>
            <a:pPr>
              <a:lnSpc>
                <a:spcPct val="110000"/>
              </a:lnSpc>
            </a:pPr>
            <a:r>
              <a:rPr lang="zh-CN" altLang="en-US" sz="1200">
                <a:solidFill>
                  <a:schemeClr val="tx1">
                    <a:lumMod val="50000"/>
                    <a:lumOff val="50000"/>
                  </a:schemeClr>
                </a:solidFill>
              </a:rPr>
              <a:t>  </a:t>
            </a:r>
            <a:r>
              <a:rPr lang="zh-CN" altLang="en-US" sz="1200">
                <a:solidFill>
                  <a:schemeClr val="tx1">
                    <a:lumMod val="50000"/>
                    <a:lumOff val="50000"/>
                  </a:schemeClr>
                </a:solidFill>
                <a:latin typeface="PingFang SC" panose="020B0400000000000000" charset="-122"/>
                <a:ea typeface="PingFang SC" panose="020B0400000000000000" charset="-122"/>
                <a:sym typeface="+mn-ea"/>
              </a:rPr>
              <a:t>•</a:t>
            </a:r>
            <a:r>
              <a:rPr lang="en-US" altLang="zh-CN" sz="1200">
                <a:solidFill>
                  <a:schemeClr val="tx1">
                    <a:lumMod val="50000"/>
                    <a:lumOff val="50000"/>
                  </a:schemeClr>
                </a:solidFill>
                <a:latin typeface="PingFang SC" panose="020B0400000000000000" charset="-122"/>
                <a:ea typeface="PingFang SC" panose="020B0400000000000000" charset="-122"/>
                <a:sym typeface="+mn-ea"/>
              </a:rPr>
              <a:t> </a:t>
            </a:r>
            <a:r>
              <a:rPr lang="zh-CN" altLang="en-US" sz="1200">
                <a:solidFill>
                  <a:schemeClr val="tx1">
                    <a:lumMod val="50000"/>
                    <a:lumOff val="50000"/>
                  </a:schemeClr>
                </a:solidFill>
              </a:rPr>
              <a:t>y 的第一维度代表数据条数，第二维度代表之后四个时间点的血糖值。</a:t>
            </a:r>
            <a:endParaRPr lang="zh-CN" altLang="en-US" sz="1200">
              <a:solidFill>
                <a:schemeClr val="tx1">
                  <a:lumMod val="50000"/>
                  <a:lumOff val="50000"/>
                </a:schemeClr>
              </a:solidFill>
            </a:endParaRPr>
          </a:p>
        </p:txBody>
      </p:sp>
      <p:pic>
        <p:nvPicPr>
          <p:cNvPr id="6" name="图片 5"/>
          <p:cNvPicPr>
            <a:picLocks noChangeAspect="1"/>
          </p:cNvPicPr>
          <p:nvPr>
            <p:custDataLst>
              <p:tags r:id="rId12"/>
            </p:custDataLst>
          </p:nvPr>
        </p:nvPicPr>
        <p:blipFill>
          <a:blip r:embed="rId13"/>
          <a:stretch>
            <a:fillRect/>
          </a:stretch>
        </p:blipFill>
        <p:spPr>
          <a:xfrm>
            <a:off x="608330" y="3477895"/>
            <a:ext cx="3752850" cy="2210435"/>
          </a:xfrm>
          <a:prstGeom prst="rect">
            <a:avLst/>
          </a:prstGeom>
        </p:spPr>
      </p:pic>
      <p:sp>
        <p:nvSpPr>
          <p:cNvPr id="10" name="文本框 9"/>
          <p:cNvSpPr txBox="1"/>
          <p:nvPr>
            <p:custDataLst>
              <p:tags r:id="rId14"/>
            </p:custDataLst>
          </p:nvPr>
        </p:nvSpPr>
        <p:spPr>
          <a:xfrm>
            <a:off x="5086985" y="945515"/>
            <a:ext cx="2003425" cy="386080"/>
          </a:xfrm>
          <a:prstGeom prst="rect">
            <a:avLst/>
          </a:prstGeom>
          <a:noFill/>
        </p:spPr>
        <p:txBody>
          <a:bodyPr wrap="square" rtlCol="0" anchor="t">
            <a:spAutoFit/>
          </a:bodyPr>
          <a:p>
            <a:pPr>
              <a:lnSpc>
                <a:spcPct val="120000"/>
              </a:lnSpc>
            </a:pPr>
            <a:r>
              <a:rPr lang="en-US" altLang="zh-CN" sz="1600">
                <a:solidFill>
                  <a:schemeClr val="accent6">
                    <a:lumMod val="75000"/>
                  </a:schemeClr>
                </a:solidFill>
              </a:rPr>
              <a:t>2. </a:t>
            </a:r>
            <a:r>
              <a:rPr lang="zh-CN" altLang="en-US" sz="1600">
                <a:solidFill>
                  <a:schemeClr val="accent6">
                    <a:lumMod val="75000"/>
                  </a:schemeClr>
                </a:solidFill>
              </a:rPr>
              <a:t>时间顺序检查</a:t>
            </a:r>
            <a:endParaRPr lang="zh-CN" altLang="en-US" sz="1600">
              <a:solidFill>
                <a:schemeClr val="accent6">
                  <a:lumMod val="75000"/>
                </a:schemeClr>
              </a:solidFill>
            </a:endParaRPr>
          </a:p>
        </p:txBody>
      </p:sp>
      <p:sp>
        <p:nvSpPr>
          <p:cNvPr id="11" name="文本框 10"/>
          <p:cNvSpPr txBox="1"/>
          <p:nvPr/>
        </p:nvSpPr>
        <p:spPr>
          <a:xfrm>
            <a:off x="4995545" y="1313815"/>
            <a:ext cx="6096000" cy="533400"/>
          </a:xfrm>
          <a:prstGeom prst="rect">
            <a:avLst/>
          </a:prstGeom>
          <a:noFill/>
        </p:spPr>
        <p:txBody>
          <a:bodyPr wrap="square" rtlCol="0" anchor="t">
            <a:spAutoFit/>
          </a:bodyPr>
          <a:p>
            <a:pPr>
              <a:lnSpc>
                <a:spcPct val="120000"/>
              </a:lnSpc>
            </a:pPr>
            <a:r>
              <a:rPr lang="zh-CN" altLang="en-US" sz="1200"/>
              <a:t>为了确保文件中的时间按顺序排列且每个时间点相差15分钟，我们编写了代码进行检查。发现有</a:t>
            </a:r>
            <a:r>
              <a:rPr lang="zh-CN" altLang="en-US" sz="1200">
                <a:solidFill>
                  <a:schemeClr val="accent5"/>
                </a:solidFill>
              </a:rPr>
              <a:t>个别数据点间隔为30分钟，将其视为噪音并不做处理。</a:t>
            </a:r>
            <a:endParaRPr lang="zh-CN" altLang="en-US" sz="1200">
              <a:solidFill>
                <a:schemeClr val="accent5"/>
              </a:solidFill>
            </a:endParaRPr>
          </a:p>
        </p:txBody>
      </p:sp>
      <p:sp>
        <p:nvSpPr>
          <p:cNvPr id="12" name="文本框 11"/>
          <p:cNvSpPr txBox="1"/>
          <p:nvPr>
            <p:custDataLst>
              <p:tags r:id="rId15"/>
            </p:custDataLst>
          </p:nvPr>
        </p:nvSpPr>
        <p:spPr>
          <a:xfrm>
            <a:off x="5086985" y="1805305"/>
            <a:ext cx="2003425" cy="386080"/>
          </a:xfrm>
          <a:prstGeom prst="rect">
            <a:avLst/>
          </a:prstGeom>
          <a:noFill/>
        </p:spPr>
        <p:txBody>
          <a:bodyPr wrap="square" rtlCol="0" anchor="t">
            <a:spAutoFit/>
          </a:bodyPr>
          <a:p>
            <a:pPr>
              <a:lnSpc>
                <a:spcPct val="120000"/>
              </a:lnSpc>
            </a:pPr>
            <a:r>
              <a:rPr lang="en-US" altLang="zh-CN" sz="1600">
                <a:solidFill>
                  <a:schemeClr val="accent6">
                    <a:lumMod val="75000"/>
                  </a:schemeClr>
                </a:solidFill>
              </a:rPr>
              <a:t>3.</a:t>
            </a:r>
            <a:r>
              <a:rPr sz="1600">
                <a:solidFill>
                  <a:schemeClr val="accent6">
                    <a:lumMod val="75000"/>
                  </a:schemeClr>
                </a:solidFill>
              </a:rPr>
              <a:t>时间特征处理</a:t>
            </a:r>
            <a:endParaRPr sz="1600">
              <a:solidFill>
                <a:schemeClr val="accent6">
                  <a:lumMod val="75000"/>
                </a:schemeClr>
              </a:solidFill>
            </a:endParaRPr>
          </a:p>
        </p:txBody>
      </p:sp>
      <p:sp>
        <p:nvSpPr>
          <p:cNvPr id="13" name="文本框 12"/>
          <p:cNvSpPr txBox="1"/>
          <p:nvPr/>
        </p:nvSpPr>
        <p:spPr>
          <a:xfrm>
            <a:off x="5086985" y="2173605"/>
            <a:ext cx="6096000" cy="975995"/>
          </a:xfrm>
          <a:prstGeom prst="rect">
            <a:avLst/>
          </a:prstGeom>
          <a:noFill/>
        </p:spPr>
        <p:txBody>
          <a:bodyPr wrap="square" rtlCol="0" anchor="t">
            <a:spAutoFit/>
          </a:bodyPr>
          <a:p>
            <a:pPr>
              <a:lnSpc>
                <a:spcPct val="120000"/>
              </a:lnSpc>
            </a:pPr>
            <a:r>
              <a:rPr lang="zh-CN" altLang="en-US" sz="1200">
                <a:solidFill>
                  <a:schemeClr val="accent5"/>
                </a:solidFill>
              </a:rPr>
              <a:t>将时间的日期部分去除，转换为一天中的分钟数。</a:t>
            </a:r>
            <a:r>
              <a:rPr lang="zh-CN" altLang="en-US" sz="1200"/>
              <a:t>由于血糖水平具有明显的24小时周期性，但季节性影响基本可以从静态特征中看出近期的血糖走势，并且我们预测的是短期的血糖变化，因此可以忽略季节性因素。接着，将分钟数进行了sin和cos形式编码，以更好地体现数据中的周期性特征。</a:t>
            </a:r>
            <a:endParaRPr lang="zh-CN" altLang="en-US" sz="1200"/>
          </a:p>
        </p:txBody>
      </p:sp>
      <p:sp>
        <p:nvSpPr>
          <p:cNvPr id="14" name="文本框 13"/>
          <p:cNvSpPr txBox="1"/>
          <p:nvPr>
            <p:custDataLst>
              <p:tags r:id="rId16"/>
            </p:custDataLst>
          </p:nvPr>
        </p:nvSpPr>
        <p:spPr>
          <a:xfrm>
            <a:off x="5086985" y="3091815"/>
            <a:ext cx="2003425" cy="386080"/>
          </a:xfrm>
          <a:prstGeom prst="rect">
            <a:avLst/>
          </a:prstGeom>
          <a:noFill/>
        </p:spPr>
        <p:txBody>
          <a:bodyPr wrap="square" rtlCol="0" anchor="t">
            <a:spAutoFit/>
          </a:bodyPr>
          <a:p>
            <a:pPr>
              <a:lnSpc>
                <a:spcPct val="120000"/>
              </a:lnSpc>
            </a:pPr>
            <a:r>
              <a:rPr lang="en-US" altLang="zh-CN" sz="1600">
                <a:solidFill>
                  <a:schemeClr val="accent6">
                    <a:lumMod val="75000"/>
                  </a:schemeClr>
                </a:solidFill>
              </a:rPr>
              <a:t>4.</a:t>
            </a:r>
            <a:r>
              <a:rPr lang="zh-CN" sz="1600">
                <a:solidFill>
                  <a:schemeClr val="accent6">
                    <a:lumMod val="75000"/>
                  </a:schemeClr>
                </a:solidFill>
              </a:rPr>
              <a:t>数据集</a:t>
            </a:r>
            <a:r>
              <a:rPr lang="zh-CN" sz="1600">
                <a:solidFill>
                  <a:schemeClr val="accent6">
                    <a:lumMod val="75000"/>
                  </a:schemeClr>
                </a:solidFill>
              </a:rPr>
              <a:t>平衡</a:t>
            </a:r>
            <a:endParaRPr lang="zh-CN" sz="1600">
              <a:solidFill>
                <a:schemeClr val="accent6">
                  <a:lumMod val="75000"/>
                </a:schemeClr>
              </a:solidFill>
            </a:endParaRPr>
          </a:p>
        </p:txBody>
      </p:sp>
      <p:sp>
        <p:nvSpPr>
          <p:cNvPr id="15" name="文本框 14"/>
          <p:cNvSpPr txBox="1"/>
          <p:nvPr/>
        </p:nvSpPr>
        <p:spPr>
          <a:xfrm>
            <a:off x="5086985" y="3402965"/>
            <a:ext cx="6096000" cy="975995"/>
          </a:xfrm>
          <a:prstGeom prst="rect">
            <a:avLst/>
          </a:prstGeom>
          <a:noFill/>
        </p:spPr>
        <p:txBody>
          <a:bodyPr wrap="square" rtlCol="0" anchor="t">
            <a:spAutoFit/>
          </a:bodyPr>
          <a:p>
            <a:pPr>
              <a:lnSpc>
                <a:spcPct val="120000"/>
              </a:lnSpc>
            </a:pPr>
            <a:r>
              <a:rPr lang="zh-CN" altLang="en-US" sz="1200"/>
              <a:t>预训练模型所用的数据集结合了T1DM和T2DM数据。具体处理方法如下：</a:t>
            </a:r>
            <a:endParaRPr lang="zh-CN" altLang="en-US" sz="1200"/>
          </a:p>
          <a:p>
            <a:pPr>
              <a:lnSpc>
                <a:spcPct val="120000"/>
              </a:lnSpc>
            </a:pPr>
            <a:r>
              <a:rPr lang="zh-CN" altLang="en-US" sz="1200">
                <a:latin typeface="PingFang SC" panose="020B0400000000000000" charset="-122"/>
                <a:ea typeface="PingFang SC" panose="020B0400000000000000" charset="-122"/>
                <a:sym typeface="+mn-ea"/>
              </a:rPr>
              <a:t>•</a:t>
            </a:r>
            <a:r>
              <a:rPr lang="en-US" altLang="zh-CN" sz="1200">
                <a:latin typeface="PingFang SC" panose="020B0400000000000000" charset="-122"/>
                <a:ea typeface="PingFang SC" panose="020B0400000000000000" charset="-122"/>
                <a:sym typeface="+mn-ea"/>
              </a:rPr>
              <a:t> </a:t>
            </a:r>
            <a:r>
              <a:rPr lang="zh-CN" altLang="en-US" sz="1200"/>
              <a:t>对T1DM的数据进行上采样。</a:t>
            </a:r>
            <a:endParaRPr lang="zh-CN" altLang="en-US" sz="1200"/>
          </a:p>
          <a:p>
            <a:pPr>
              <a:lnSpc>
                <a:spcPct val="120000"/>
              </a:lnSpc>
            </a:pPr>
            <a:r>
              <a:rPr lang="zh-CN" altLang="en-US" sz="1200">
                <a:latin typeface="PingFang SC" panose="020B0400000000000000" charset="-122"/>
                <a:ea typeface="PingFang SC" panose="020B0400000000000000" charset="-122"/>
                <a:sym typeface="+mn-ea"/>
              </a:rPr>
              <a:t>•</a:t>
            </a:r>
            <a:r>
              <a:rPr lang="en-US" altLang="zh-CN" sz="1200">
                <a:latin typeface="PingFang SC" panose="020B0400000000000000" charset="-122"/>
                <a:ea typeface="PingFang SC" panose="020B0400000000000000" charset="-122"/>
                <a:sym typeface="+mn-ea"/>
              </a:rPr>
              <a:t> </a:t>
            </a:r>
            <a:r>
              <a:rPr lang="zh-CN" altLang="en-US" sz="1200"/>
              <a:t>对T2DM的数据进行下采样。</a:t>
            </a:r>
            <a:endParaRPr lang="zh-CN" altLang="en-US" sz="1200"/>
          </a:p>
          <a:p>
            <a:pPr>
              <a:lnSpc>
                <a:spcPct val="120000"/>
              </a:lnSpc>
            </a:pPr>
            <a:r>
              <a:rPr lang="zh-CN" altLang="en-US" sz="1200">
                <a:latin typeface="PingFang SC" panose="020B0400000000000000" charset="-122"/>
                <a:ea typeface="PingFang SC" panose="020B0400000000000000" charset="-122"/>
                <a:sym typeface="+mn-ea"/>
              </a:rPr>
              <a:t>•</a:t>
            </a:r>
            <a:r>
              <a:rPr lang="en-US" altLang="zh-CN" sz="1200">
                <a:latin typeface="PingFang SC" panose="020B0400000000000000" charset="-122"/>
                <a:ea typeface="PingFang SC" panose="020B0400000000000000" charset="-122"/>
                <a:sym typeface="+mn-ea"/>
              </a:rPr>
              <a:t> </a:t>
            </a:r>
            <a:r>
              <a:rPr lang="zh-CN" altLang="en-US" sz="1200"/>
              <a:t>这样可以确保在训练过程中，这两类病人的数据比例基本一致。</a:t>
            </a:r>
            <a:endParaRPr lang="zh-CN" altLang="en-US" sz="1200"/>
          </a:p>
        </p:txBody>
      </p:sp>
      <p:pic>
        <p:nvPicPr>
          <p:cNvPr id="16" name="图片 15"/>
          <p:cNvPicPr>
            <a:picLocks noChangeAspect="1"/>
          </p:cNvPicPr>
          <p:nvPr>
            <p:custDataLst>
              <p:tags r:id="rId17"/>
            </p:custDataLst>
          </p:nvPr>
        </p:nvPicPr>
        <p:blipFill>
          <a:blip r:embed="rId18"/>
          <a:stretch>
            <a:fillRect/>
          </a:stretch>
        </p:blipFill>
        <p:spPr>
          <a:xfrm>
            <a:off x="5086985" y="4632325"/>
            <a:ext cx="3343275" cy="400050"/>
          </a:xfrm>
          <a:prstGeom prst="rect">
            <a:avLst/>
          </a:prstGeom>
        </p:spPr>
      </p:pic>
    </p:spTree>
    <p:custDataLst>
      <p:tags r:id="rId19"/>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模型选择与训练</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Transformer</a:t>
            </a:r>
            <a:endPar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5699760" y="890270"/>
            <a:ext cx="4472940" cy="368300"/>
          </a:xfrm>
          <a:prstGeom prst="rect">
            <a:avLst/>
          </a:prstGeom>
          <a:noFill/>
        </p:spPr>
        <p:txBody>
          <a:bodyPr wrap="square" rtlCol="0">
            <a:spAutoFit/>
          </a:bodyPr>
          <a:p>
            <a:r>
              <a:rPr lang="zh-CN" altLang="en-US">
                <a:solidFill>
                  <a:schemeClr val="accent6">
                    <a:lumMod val="75000"/>
                  </a:schemeClr>
                </a:solidFill>
              </a:rPr>
              <a:t>模型结构</a:t>
            </a:r>
            <a:endParaRPr lang="zh-CN" altLang="en-US">
              <a:solidFill>
                <a:schemeClr val="accent6">
                  <a:lumMod val="75000"/>
                </a:schemeClr>
              </a:solidFill>
            </a:endParaRPr>
          </a:p>
        </p:txBody>
      </p:sp>
      <p:pic>
        <p:nvPicPr>
          <p:cNvPr id="2" name="图片 1"/>
          <p:cNvPicPr>
            <a:picLocks noChangeAspect="1"/>
          </p:cNvPicPr>
          <p:nvPr>
            <p:custDataLst>
              <p:tags r:id="rId12"/>
            </p:custDataLst>
          </p:nvPr>
        </p:nvPicPr>
        <p:blipFill>
          <a:blip r:embed="rId13"/>
          <a:stretch>
            <a:fillRect/>
          </a:stretch>
        </p:blipFill>
        <p:spPr>
          <a:xfrm>
            <a:off x="608330" y="991235"/>
            <a:ext cx="4939030" cy="5170170"/>
          </a:xfrm>
          <a:prstGeom prst="rect">
            <a:avLst/>
          </a:prstGeom>
        </p:spPr>
      </p:pic>
      <p:sp>
        <p:nvSpPr>
          <p:cNvPr id="7" name="文本框 6"/>
          <p:cNvSpPr txBox="1"/>
          <p:nvPr/>
        </p:nvSpPr>
        <p:spPr>
          <a:xfrm>
            <a:off x="5699760" y="1258570"/>
            <a:ext cx="5801995" cy="3138170"/>
          </a:xfrm>
          <a:prstGeom prst="rect">
            <a:avLst/>
          </a:prstGeom>
          <a:noFill/>
        </p:spPr>
        <p:txBody>
          <a:bodyPr wrap="square" rtlCol="0" anchor="t">
            <a:spAutoFit/>
          </a:bodyPr>
          <a:p>
            <a:pPr>
              <a:lnSpc>
                <a:spcPct val="110000"/>
              </a:lnSpc>
            </a:pPr>
            <a:r>
              <a:rPr lang="zh-CN" altLang="en-US" sz="1000"/>
              <a:t>我们的模型是一个</a:t>
            </a:r>
            <a:r>
              <a:rPr lang="zh-CN" altLang="en-US" sz="1000">
                <a:solidFill>
                  <a:schemeClr val="accent6">
                    <a:lumMod val="75000"/>
                  </a:schemeClr>
                </a:solidFill>
              </a:rPr>
              <a:t>基于Transformer架构的神经网络</a:t>
            </a:r>
            <a:r>
              <a:rPr lang="zh-CN" altLang="en-US" sz="1000"/>
              <a:t>，用于处理时间序列数据。</a:t>
            </a:r>
            <a:endParaRPr lang="zh-CN" altLang="en-US" sz="1000"/>
          </a:p>
          <a:p>
            <a:pPr>
              <a:lnSpc>
                <a:spcPct val="110000"/>
              </a:lnSpc>
            </a:pPr>
            <a:r>
              <a:rPr lang="zh-CN" altLang="en-US" sz="1000"/>
              <a:t>模型的详细结构如下：</a:t>
            </a:r>
            <a:endParaRPr lang="zh-CN" altLang="en-US" sz="1000"/>
          </a:p>
          <a:p>
            <a:pPr>
              <a:lnSpc>
                <a:spcPct val="110000"/>
              </a:lnSpc>
            </a:pPr>
            <a:r>
              <a:rPr lang="zh-CN" altLang="en-US" sz="1000">
                <a:solidFill>
                  <a:schemeClr val="accent5">
                    <a:lumMod val="75000"/>
                  </a:schemeClr>
                </a:solidFill>
              </a:rPr>
              <a:t>1. 输入层和嵌入层：</a:t>
            </a:r>
            <a:endParaRPr lang="zh-CN" altLang="en-US" sz="1000">
              <a:solidFill>
                <a:schemeClr val="accent5">
                  <a:lumMod val="75000"/>
                </a:schemeClr>
              </a:solidFill>
            </a:endParaRPr>
          </a:p>
          <a:p>
            <a:pPr>
              <a:lnSpc>
                <a:spcPct val="110000"/>
              </a:lnSpc>
            </a:pPr>
            <a:r>
              <a:rPr lang="zh-CN" altLang="en-US" sz="1000"/>
              <a:t>  - input_dim: 输入特征的维度，模型将其映射到更高维度的表示（d_model）。</a:t>
            </a:r>
            <a:endParaRPr lang="zh-CN" altLang="en-US" sz="1000"/>
          </a:p>
          <a:p>
            <a:pPr>
              <a:lnSpc>
                <a:spcPct val="110000"/>
              </a:lnSpc>
            </a:pPr>
            <a:r>
              <a:rPr lang="zh-CN" altLang="en-US" sz="1000"/>
              <a:t>  - embedding: 使用线性层将输入特征转换为d_model维度的嵌入向量。</a:t>
            </a:r>
            <a:endParaRPr lang="zh-CN" altLang="en-US" sz="1000"/>
          </a:p>
          <a:p>
            <a:pPr>
              <a:lnSpc>
                <a:spcPct val="110000"/>
              </a:lnSpc>
            </a:pPr>
            <a:r>
              <a:rPr lang="zh-CN" altLang="en-US" sz="1000">
                <a:solidFill>
                  <a:schemeClr val="accent5">
                    <a:lumMod val="75000"/>
                  </a:schemeClr>
                </a:solidFill>
              </a:rPr>
              <a:t>2. Transformer模块：</a:t>
            </a:r>
            <a:endParaRPr lang="zh-CN" altLang="en-US" sz="1000">
              <a:solidFill>
                <a:schemeClr val="accent5">
                  <a:lumMod val="75000"/>
                </a:schemeClr>
              </a:solidFill>
            </a:endParaRPr>
          </a:p>
          <a:p>
            <a:pPr>
              <a:lnSpc>
                <a:spcPct val="110000"/>
              </a:lnSpc>
            </a:pPr>
            <a:r>
              <a:rPr lang="zh-CN" altLang="en-US" sz="1000"/>
              <a:t>  - 使用nn.Transformer模块，包括编码器和解码器部分。</a:t>
            </a:r>
            <a:endParaRPr lang="zh-CN" altLang="en-US" sz="1000"/>
          </a:p>
          <a:p>
            <a:pPr>
              <a:lnSpc>
                <a:spcPct val="110000"/>
              </a:lnSpc>
            </a:pPr>
            <a:r>
              <a:rPr lang="zh-CN" altLang="en-US" sz="1000"/>
              <a:t>  - d_model: 嵌入向量的维度。</a:t>
            </a:r>
            <a:endParaRPr lang="zh-CN" altLang="en-US" sz="1000"/>
          </a:p>
          <a:p>
            <a:pPr>
              <a:lnSpc>
                <a:spcPct val="110000"/>
              </a:lnSpc>
            </a:pPr>
            <a:r>
              <a:rPr lang="zh-CN" altLang="en-US" sz="1000"/>
              <a:t>  - nhead: 多头注意力机制的头数。</a:t>
            </a:r>
            <a:endParaRPr lang="zh-CN" altLang="en-US" sz="1000"/>
          </a:p>
          <a:p>
            <a:pPr>
              <a:lnSpc>
                <a:spcPct val="110000"/>
              </a:lnSpc>
            </a:pPr>
            <a:r>
              <a:rPr lang="zh-CN" altLang="en-US" sz="1000"/>
              <a:t>  - num_encoder_layers: 编码器的层数。</a:t>
            </a:r>
            <a:endParaRPr lang="zh-CN" altLang="en-US" sz="1000"/>
          </a:p>
          <a:p>
            <a:pPr>
              <a:lnSpc>
                <a:spcPct val="110000"/>
              </a:lnSpc>
            </a:pPr>
            <a:r>
              <a:rPr lang="zh-CN" altLang="en-US" sz="1000"/>
              <a:t>  - num_decoder_layers: 解码器的层数。</a:t>
            </a:r>
            <a:endParaRPr lang="zh-CN" altLang="en-US" sz="1000"/>
          </a:p>
          <a:p>
            <a:pPr>
              <a:lnSpc>
                <a:spcPct val="110000"/>
              </a:lnSpc>
            </a:pPr>
            <a:r>
              <a:rPr lang="zh-CN" altLang="en-US" sz="1000"/>
              <a:t>  - dim_feedforward: 前馈神经网络的维度。</a:t>
            </a:r>
            <a:endParaRPr lang="zh-CN" altLang="en-US" sz="1000"/>
          </a:p>
          <a:p>
            <a:pPr>
              <a:lnSpc>
                <a:spcPct val="110000"/>
              </a:lnSpc>
            </a:pPr>
            <a:r>
              <a:rPr lang="zh-CN" altLang="en-US" sz="1000"/>
              <a:t>  - dropout: Dropout率。</a:t>
            </a:r>
            <a:endParaRPr lang="zh-CN" altLang="en-US" sz="1000"/>
          </a:p>
          <a:p>
            <a:pPr>
              <a:lnSpc>
                <a:spcPct val="110000"/>
              </a:lnSpc>
            </a:pPr>
            <a:r>
              <a:rPr lang="zh-CN" altLang="en-US" sz="1000">
                <a:solidFill>
                  <a:schemeClr val="accent5">
                    <a:lumMod val="75000"/>
                  </a:schemeClr>
                </a:solidFill>
              </a:rPr>
              <a:t>3. 解码器嵌入层和输出层：</a:t>
            </a:r>
            <a:endParaRPr lang="zh-CN" altLang="en-US" sz="1000">
              <a:solidFill>
                <a:schemeClr val="accent5">
                  <a:lumMod val="75000"/>
                </a:schemeClr>
              </a:solidFill>
            </a:endParaRPr>
          </a:p>
          <a:p>
            <a:pPr>
              <a:lnSpc>
                <a:spcPct val="110000"/>
              </a:lnSpc>
            </a:pPr>
            <a:r>
              <a:rPr lang="zh-CN" altLang="en-US" sz="1000"/>
              <a:t>  - decoder_embedding: 将目标值（标签）转换为d_model维度的嵌入向量。</a:t>
            </a:r>
            <a:endParaRPr lang="zh-CN" altLang="en-US" sz="1000"/>
          </a:p>
          <a:p>
            <a:pPr>
              <a:lnSpc>
                <a:spcPct val="110000"/>
              </a:lnSpc>
            </a:pPr>
            <a:r>
              <a:rPr lang="zh-CN" altLang="en-US" sz="1000"/>
              <a:t>  - fc_out: 最终的线性层，将Transformer的输出映射为目标维度（output_dim）。</a:t>
            </a:r>
            <a:endParaRPr lang="zh-CN" altLang="en-US" sz="1000"/>
          </a:p>
          <a:p>
            <a:pPr>
              <a:lnSpc>
                <a:spcPct val="110000"/>
              </a:lnSpc>
            </a:pPr>
            <a:r>
              <a:rPr lang="zh-CN" altLang="en-US" sz="1000">
                <a:solidFill>
                  <a:schemeClr val="accent5">
                    <a:lumMod val="75000"/>
                  </a:schemeClr>
                </a:solidFill>
              </a:rPr>
              <a:t>4. 权重初始化：</a:t>
            </a:r>
            <a:endParaRPr lang="zh-CN" altLang="en-US" sz="1000">
              <a:solidFill>
                <a:schemeClr val="accent5">
                  <a:lumMod val="75000"/>
                </a:schemeClr>
              </a:solidFill>
            </a:endParaRPr>
          </a:p>
          <a:p>
            <a:pPr>
              <a:lnSpc>
                <a:spcPct val="110000"/>
              </a:lnSpc>
            </a:pPr>
            <a:r>
              <a:rPr lang="zh-CN" altLang="en-US" sz="1000"/>
              <a:t>  - 使用Xavier初始化方法对所有线性层的权重进行初始化。</a:t>
            </a:r>
            <a:endParaRPr lang="zh-CN" altLang="en-US" sz="1000"/>
          </a:p>
        </p:txBody>
      </p:sp>
      <p:sp>
        <p:nvSpPr>
          <p:cNvPr id="17" name="文本框 16"/>
          <p:cNvSpPr txBox="1"/>
          <p:nvPr/>
        </p:nvSpPr>
        <p:spPr>
          <a:xfrm>
            <a:off x="5699760" y="4460240"/>
            <a:ext cx="4800600" cy="1144905"/>
          </a:xfrm>
          <a:prstGeom prst="roundRect">
            <a:avLst/>
          </a:prstGeom>
          <a:solidFill>
            <a:schemeClr val="accent6">
              <a:lumMod val="40000"/>
              <a:lumOff val="60000"/>
            </a:schemeClr>
          </a:solidFill>
        </p:spPr>
        <p:txBody>
          <a:bodyPr wrap="square" rtlCol="0">
            <a:noAutofit/>
          </a:bodyPr>
          <a:p>
            <a:r>
              <a:rPr lang="zh-CN" altLang="en-US">
                <a:solidFill>
                  <a:schemeClr val="accent6">
                    <a:lumMod val="75000"/>
                  </a:schemeClr>
                </a:solidFill>
              </a:rPr>
              <a:t>前向传播过程</a:t>
            </a:r>
            <a:endParaRPr lang="zh-CN" altLang="en-US">
              <a:solidFill>
                <a:schemeClr val="accent6">
                  <a:lumMod val="75000"/>
                </a:schemeClr>
              </a:solidFill>
            </a:endParaRPr>
          </a:p>
          <a:p>
            <a:r>
              <a:rPr lang="zh-CN" altLang="en-US" sz="1200"/>
              <a:t>1. 输入数据（src）经过嵌入层转换为d_model维度的向量。</a:t>
            </a:r>
            <a:endParaRPr lang="zh-CN" altLang="en-US" sz="1200"/>
          </a:p>
          <a:p>
            <a:r>
              <a:rPr lang="zh-CN" altLang="en-US" sz="1200"/>
              <a:t>2. 目标数据（tgt）经过解码器嵌入层转换为d_model维度的向量。</a:t>
            </a:r>
            <a:endParaRPr lang="zh-CN" altLang="en-US" sz="1200"/>
          </a:p>
          <a:p>
            <a:r>
              <a:rPr lang="zh-CN" altLang="en-US" sz="1200"/>
              <a:t>3. 经过Transformer模块进行编码和解码，得到输出向量。</a:t>
            </a:r>
            <a:endParaRPr lang="zh-CN" altLang="en-US" sz="1200"/>
          </a:p>
          <a:p>
            <a:r>
              <a:rPr lang="zh-CN" altLang="en-US" sz="1200"/>
              <a:t>4. 输出向量经过最终的线性层，得到预测值。</a:t>
            </a:r>
            <a:endParaRPr lang="zh-CN" altLang="en-US" sz="1200"/>
          </a:p>
        </p:txBody>
      </p:sp>
    </p:spTree>
    <p:custDataLst>
      <p:tags r:id="rId14"/>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模型选择与训练</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Transformer</a:t>
            </a:r>
            <a:endPar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pic>
        <p:nvPicPr>
          <p:cNvPr id="3" name="图片 2"/>
          <p:cNvPicPr>
            <a:picLocks noChangeAspect="1"/>
          </p:cNvPicPr>
          <p:nvPr>
            <p:custDataLst>
              <p:tags r:id="rId12"/>
            </p:custDataLst>
          </p:nvPr>
        </p:nvPicPr>
        <p:blipFill>
          <a:blip r:embed="rId13"/>
          <a:stretch>
            <a:fillRect/>
          </a:stretch>
        </p:blipFill>
        <p:spPr>
          <a:xfrm>
            <a:off x="4900930" y="1739900"/>
            <a:ext cx="6604635" cy="4639945"/>
          </a:xfrm>
          <a:prstGeom prst="rect">
            <a:avLst/>
          </a:prstGeom>
        </p:spPr>
      </p:pic>
      <p:pic>
        <p:nvPicPr>
          <p:cNvPr id="5" name="图片 4"/>
          <p:cNvPicPr>
            <a:picLocks noChangeAspect="1"/>
          </p:cNvPicPr>
          <p:nvPr>
            <p:custDataLst>
              <p:tags r:id="rId14"/>
            </p:custDataLst>
          </p:nvPr>
        </p:nvPicPr>
        <p:blipFill>
          <a:blip r:embed="rId15"/>
          <a:stretch>
            <a:fillRect/>
          </a:stretch>
        </p:blipFill>
        <p:spPr>
          <a:xfrm>
            <a:off x="499745" y="1258570"/>
            <a:ext cx="4401185" cy="5138420"/>
          </a:xfrm>
          <a:prstGeom prst="rect">
            <a:avLst/>
          </a:prstGeom>
        </p:spPr>
      </p:pic>
      <p:sp>
        <p:nvSpPr>
          <p:cNvPr id="10" name="文本框 9"/>
          <p:cNvSpPr txBox="1"/>
          <p:nvPr/>
        </p:nvSpPr>
        <p:spPr>
          <a:xfrm>
            <a:off x="4972685" y="1195070"/>
            <a:ext cx="6236970" cy="521970"/>
          </a:xfrm>
          <a:prstGeom prst="rect">
            <a:avLst/>
          </a:prstGeom>
          <a:noFill/>
        </p:spPr>
        <p:txBody>
          <a:bodyPr wrap="square" rtlCol="0">
            <a:spAutoFit/>
          </a:bodyPr>
          <a:p>
            <a:r>
              <a:rPr lang="zh-CN" altLang="en-US" sz="1400"/>
              <a:t>我们的训练策略是先在</a:t>
            </a:r>
            <a:r>
              <a:rPr lang="en-US" altLang="zh-CN" sz="1400"/>
              <a:t>T1MD</a:t>
            </a:r>
            <a:r>
              <a:rPr lang="zh-CN" altLang="en-US" sz="1400"/>
              <a:t>和</a:t>
            </a:r>
            <a:r>
              <a:rPr lang="en-US" altLang="zh-CN" sz="1400"/>
              <a:t>T2MD</a:t>
            </a:r>
            <a:r>
              <a:rPr lang="zh-CN" altLang="en-US" sz="1400"/>
              <a:t>上训练一个预训练模型，然后再针对</a:t>
            </a:r>
            <a:r>
              <a:rPr lang="en-US" altLang="zh-CN" sz="1400"/>
              <a:t>T1DM</a:t>
            </a:r>
            <a:r>
              <a:rPr lang="zh-CN" altLang="en-US" sz="1400"/>
              <a:t>和</a:t>
            </a:r>
            <a:r>
              <a:rPr lang="en-US" altLang="zh-CN" sz="1400"/>
              <a:t>T2DM</a:t>
            </a:r>
            <a:r>
              <a:rPr lang="zh-CN" altLang="en-US" sz="1400"/>
              <a:t>分别微调。</a:t>
            </a:r>
            <a:endParaRPr lang="zh-CN" altLang="en-US" sz="1400"/>
          </a:p>
        </p:txBody>
      </p:sp>
      <p:sp>
        <p:nvSpPr>
          <p:cNvPr id="11" name="文本框 10"/>
          <p:cNvSpPr txBox="1"/>
          <p:nvPr>
            <p:custDataLst>
              <p:tags r:id="rId16"/>
            </p:custDataLst>
          </p:nvPr>
        </p:nvSpPr>
        <p:spPr>
          <a:xfrm>
            <a:off x="499745" y="904875"/>
            <a:ext cx="4472940" cy="368300"/>
          </a:xfrm>
          <a:prstGeom prst="rect">
            <a:avLst/>
          </a:prstGeom>
          <a:noFill/>
        </p:spPr>
        <p:txBody>
          <a:bodyPr wrap="square" rtlCol="0">
            <a:spAutoFit/>
          </a:bodyPr>
          <a:p>
            <a:r>
              <a:rPr lang="zh-CN" altLang="en-US"/>
              <a:t>模型训练</a:t>
            </a:r>
            <a:endParaRPr lang="zh-CN" altLang="en-US"/>
          </a:p>
        </p:txBody>
      </p:sp>
    </p:spTree>
    <p:custDataLst>
      <p:tags r:id="rId17"/>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模型选择与训练</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Transformer</a:t>
            </a:r>
            <a:endPar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11" name="文本框 10"/>
          <p:cNvSpPr txBox="1"/>
          <p:nvPr>
            <p:custDataLst>
              <p:tags r:id="rId12"/>
            </p:custDataLst>
          </p:nvPr>
        </p:nvSpPr>
        <p:spPr>
          <a:xfrm>
            <a:off x="499745" y="904875"/>
            <a:ext cx="4472940" cy="368300"/>
          </a:xfrm>
          <a:prstGeom prst="rect">
            <a:avLst/>
          </a:prstGeom>
          <a:noFill/>
        </p:spPr>
        <p:txBody>
          <a:bodyPr wrap="square" rtlCol="0">
            <a:spAutoFit/>
          </a:bodyPr>
          <a:p>
            <a:r>
              <a:rPr lang="zh-CN" altLang="en-US"/>
              <a:t>预训练</a:t>
            </a:r>
            <a:r>
              <a:rPr lang="zh-CN" altLang="en-US"/>
              <a:t>结果</a:t>
            </a:r>
            <a:endParaRPr lang="zh-CN" altLang="en-US"/>
          </a:p>
        </p:txBody>
      </p:sp>
      <p:pic>
        <p:nvPicPr>
          <p:cNvPr id="2" name="图片 1"/>
          <p:cNvPicPr>
            <a:picLocks noChangeAspect="1"/>
          </p:cNvPicPr>
          <p:nvPr>
            <p:custDataLst>
              <p:tags r:id="rId13"/>
            </p:custDataLst>
          </p:nvPr>
        </p:nvPicPr>
        <p:blipFill>
          <a:blip r:embed="rId14"/>
          <a:stretch>
            <a:fillRect/>
          </a:stretch>
        </p:blipFill>
        <p:spPr>
          <a:xfrm>
            <a:off x="608330" y="1273175"/>
            <a:ext cx="5726430" cy="4180205"/>
          </a:xfrm>
          <a:prstGeom prst="rect">
            <a:avLst/>
          </a:prstGeom>
        </p:spPr>
      </p:pic>
      <p:pic>
        <p:nvPicPr>
          <p:cNvPr id="4" name="图片 3"/>
          <p:cNvPicPr>
            <a:picLocks noChangeAspect="1"/>
          </p:cNvPicPr>
          <p:nvPr>
            <p:custDataLst>
              <p:tags r:id="rId15"/>
            </p:custDataLst>
          </p:nvPr>
        </p:nvPicPr>
        <p:blipFill>
          <a:blip r:embed="rId16"/>
          <a:stretch>
            <a:fillRect/>
          </a:stretch>
        </p:blipFill>
        <p:spPr>
          <a:xfrm>
            <a:off x="6583045" y="1273175"/>
            <a:ext cx="2740025" cy="2807970"/>
          </a:xfrm>
          <a:prstGeom prst="rect">
            <a:avLst/>
          </a:prstGeom>
        </p:spPr>
      </p:pic>
      <p:pic>
        <p:nvPicPr>
          <p:cNvPr id="6" name="图片 5"/>
          <p:cNvPicPr>
            <a:picLocks noChangeAspect="1"/>
          </p:cNvPicPr>
          <p:nvPr>
            <p:custDataLst>
              <p:tags r:id="rId17"/>
            </p:custDataLst>
          </p:nvPr>
        </p:nvPicPr>
        <p:blipFill>
          <a:blip r:embed="rId18"/>
          <a:stretch>
            <a:fillRect/>
          </a:stretch>
        </p:blipFill>
        <p:spPr>
          <a:xfrm>
            <a:off x="6628130" y="4081145"/>
            <a:ext cx="2805430" cy="1318260"/>
          </a:xfrm>
          <a:prstGeom prst="rect">
            <a:avLst/>
          </a:prstGeom>
        </p:spPr>
      </p:pic>
      <p:sp>
        <p:nvSpPr>
          <p:cNvPr id="7" name="文本框 6"/>
          <p:cNvSpPr txBox="1"/>
          <p:nvPr/>
        </p:nvSpPr>
        <p:spPr>
          <a:xfrm>
            <a:off x="608330" y="5581650"/>
            <a:ext cx="8825230" cy="737235"/>
          </a:xfrm>
          <a:prstGeom prst="rect">
            <a:avLst/>
          </a:prstGeom>
          <a:noFill/>
        </p:spPr>
        <p:txBody>
          <a:bodyPr wrap="square" rtlCol="0" anchor="t">
            <a:spAutoFit/>
          </a:bodyPr>
          <a:p>
            <a:r>
              <a:rPr lang="zh-CN" altLang="en-US" sz="1400"/>
              <a:t>由上面的结果可以看出，</a:t>
            </a:r>
            <a:r>
              <a:rPr lang="zh-CN" altLang="en-US" sz="1400">
                <a:solidFill>
                  <a:srgbClr val="FF0000"/>
                </a:solidFill>
              </a:rPr>
              <a:t>Transformer模型在预测性能上并未优于LSTM模型。</a:t>
            </a:r>
            <a:endParaRPr lang="zh-CN" altLang="en-US" sz="1400"/>
          </a:p>
          <a:p>
            <a:r>
              <a:rPr lang="zh-CN" altLang="en-US" sz="1400"/>
              <a:t>同时，我们还注意到，随着时间点的推移，预测变得更加困难，准确性越来越低。这部分原因与</a:t>
            </a:r>
            <a:r>
              <a:rPr lang="en-US" altLang="zh-CN" sz="1400"/>
              <a:t>LSTM</a:t>
            </a:r>
            <a:r>
              <a:rPr lang="zh-CN" altLang="en-US" sz="1400"/>
              <a:t>中的原因类似，有</a:t>
            </a:r>
            <a:r>
              <a:rPr lang="zh-CN" altLang="en-US" sz="1400">
                <a:solidFill>
                  <a:schemeClr val="accent6">
                    <a:lumMod val="75000"/>
                  </a:schemeClr>
                </a:solidFill>
              </a:rPr>
              <a:t>外部因素影响</a:t>
            </a:r>
            <a:r>
              <a:rPr lang="zh-CN" altLang="en-US" sz="1400"/>
              <a:t>以及</a:t>
            </a:r>
            <a:r>
              <a:rPr lang="zh-CN" altLang="en-US" sz="1400">
                <a:solidFill>
                  <a:schemeClr val="accent6">
                    <a:lumMod val="75000"/>
                  </a:schemeClr>
                </a:solidFill>
              </a:rPr>
              <a:t>误差累积效应</a:t>
            </a:r>
            <a:r>
              <a:rPr lang="zh-CN" altLang="en-US" sz="1400"/>
              <a:t>。</a:t>
            </a:r>
            <a:endParaRPr lang="zh-CN" altLang="en-US" sz="1400"/>
          </a:p>
        </p:txBody>
      </p:sp>
    </p:spTree>
    <p:custDataLst>
      <p:tags r:id="rId19"/>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模型选择与训练</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Transformer</a:t>
            </a:r>
            <a:endPar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11" name="文本框 10"/>
          <p:cNvSpPr txBox="1"/>
          <p:nvPr>
            <p:custDataLst>
              <p:tags r:id="rId12"/>
            </p:custDataLst>
          </p:nvPr>
        </p:nvSpPr>
        <p:spPr>
          <a:xfrm>
            <a:off x="499745" y="904875"/>
            <a:ext cx="4472940" cy="368300"/>
          </a:xfrm>
          <a:prstGeom prst="rect">
            <a:avLst/>
          </a:prstGeom>
          <a:noFill/>
        </p:spPr>
        <p:txBody>
          <a:bodyPr wrap="square" rtlCol="0">
            <a:spAutoFit/>
          </a:bodyPr>
          <a:p>
            <a:r>
              <a:rPr lang="zh-CN" altLang="en-US"/>
              <a:t>微调结果</a:t>
            </a:r>
            <a:endParaRPr lang="zh-CN" altLang="en-US"/>
          </a:p>
        </p:txBody>
      </p:sp>
      <p:pic>
        <p:nvPicPr>
          <p:cNvPr id="3" name="图片 2"/>
          <p:cNvPicPr>
            <a:picLocks noChangeAspect="1"/>
          </p:cNvPicPr>
          <p:nvPr>
            <p:custDataLst>
              <p:tags r:id="rId13"/>
            </p:custDataLst>
          </p:nvPr>
        </p:nvPicPr>
        <p:blipFill>
          <a:blip r:embed="rId14"/>
          <a:stretch>
            <a:fillRect/>
          </a:stretch>
        </p:blipFill>
        <p:spPr>
          <a:xfrm>
            <a:off x="608330" y="1273175"/>
            <a:ext cx="2813050" cy="2882265"/>
          </a:xfrm>
          <a:prstGeom prst="rect">
            <a:avLst/>
          </a:prstGeom>
        </p:spPr>
      </p:pic>
      <p:pic>
        <p:nvPicPr>
          <p:cNvPr id="5" name="图片 4"/>
          <p:cNvPicPr>
            <a:picLocks noChangeAspect="1"/>
          </p:cNvPicPr>
          <p:nvPr>
            <p:custDataLst>
              <p:tags r:id="rId15"/>
            </p:custDataLst>
          </p:nvPr>
        </p:nvPicPr>
        <p:blipFill>
          <a:blip r:embed="rId16"/>
          <a:stretch>
            <a:fillRect/>
          </a:stretch>
        </p:blipFill>
        <p:spPr>
          <a:xfrm>
            <a:off x="3779520" y="1273810"/>
            <a:ext cx="2812415" cy="2881630"/>
          </a:xfrm>
          <a:prstGeom prst="rect">
            <a:avLst/>
          </a:prstGeom>
        </p:spPr>
      </p:pic>
      <p:pic>
        <p:nvPicPr>
          <p:cNvPr id="10" name="图片 9"/>
          <p:cNvPicPr>
            <a:picLocks noChangeAspect="1"/>
          </p:cNvPicPr>
          <p:nvPr>
            <p:custDataLst>
              <p:tags r:id="rId17"/>
            </p:custDataLst>
          </p:nvPr>
        </p:nvPicPr>
        <p:blipFill>
          <a:blip r:embed="rId18"/>
          <a:stretch>
            <a:fillRect/>
          </a:stretch>
        </p:blipFill>
        <p:spPr>
          <a:xfrm>
            <a:off x="608330" y="4242435"/>
            <a:ext cx="2813050" cy="1327150"/>
          </a:xfrm>
          <a:prstGeom prst="rect">
            <a:avLst/>
          </a:prstGeom>
        </p:spPr>
      </p:pic>
      <p:pic>
        <p:nvPicPr>
          <p:cNvPr id="12" name="图片 11"/>
          <p:cNvPicPr>
            <a:picLocks noChangeAspect="1"/>
          </p:cNvPicPr>
          <p:nvPr>
            <p:custDataLst>
              <p:tags r:id="rId19"/>
            </p:custDataLst>
          </p:nvPr>
        </p:nvPicPr>
        <p:blipFill>
          <a:blip r:embed="rId20"/>
          <a:stretch>
            <a:fillRect/>
          </a:stretch>
        </p:blipFill>
        <p:spPr>
          <a:xfrm>
            <a:off x="3779520" y="4242435"/>
            <a:ext cx="2813685" cy="1322705"/>
          </a:xfrm>
          <a:prstGeom prst="rect">
            <a:avLst/>
          </a:prstGeom>
        </p:spPr>
      </p:pic>
      <p:sp>
        <p:nvSpPr>
          <p:cNvPr id="13" name="文本框 12"/>
          <p:cNvSpPr txBox="1"/>
          <p:nvPr/>
        </p:nvSpPr>
        <p:spPr>
          <a:xfrm>
            <a:off x="645160" y="5650865"/>
            <a:ext cx="2746375" cy="306705"/>
          </a:xfrm>
          <a:prstGeom prst="rect">
            <a:avLst/>
          </a:prstGeom>
          <a:noFill/>
        </p:spPr>
        <p:txBody>
          <a:bodyPr wrap="square" rtlCol="0">
            <a:spAutoFit/>
          </a:bodyPr>
          <a:p>
            <a:pPr algn="ctr"/>
            <a:r>
              <a:rPr lang="en-US" altLang="zh-CN" sz="1400"/>
              <a:t>T1DM</a:t>
            </a:r>
            <a:r>
              <a:rPr lang="zh-CN" altLang="en-US" sz="1400"/>
              <a:t>微调结果</a:t>
            </a:r>
            <a:endParaRPr lang="zh-CN" altLang="en-US" sz="1400"/>
          </a:p>
        </p:txBody>
      </p:sp>
      <p:sp>
        <p:nvSpPr>
          <p:cNvPr id="14" name="文本框 13"/>
          <p:cNvSpPr txBox="1"/>
          <p:nvPr>
            <p:custDataLst>
              <p:tags r:id="rId21"/>
            </p:custDataLst>
          </p:nvPr>
        </p:nvSpPr>
        <p:spPr>
          <a:xfrm>
            <a:off x="3845560" y="5652135"/>
            <a:ext cx="2746375" cy="306705"/>
          </a:xfrm>
          <a:prstGeom prst="rect">
            <a:avLst/>
          </a:prstGeom>
          <a:noFill/>
        </p:spPr>
        <p:txBody>
          <a:bodyPr wrap="square" rtlCol="0">
            <a:spAutoFit/>
          </a:bodyPr>
          <a:p>
            <a:pPr algn="ctr"/>
            <a:r>
              <a:rPr lang="en-US" altLang="zh-CN" sz="1400"/>
              <a:t>T2DM</a:t>
            </a:r>
            <a:r>
              <a:rPr lang="zh-CN" altLang="en-US" sz="1400"/>
              <a:t>微调结果</a:t>
            </a:r>
            <a:endParaRPr lang="zh-CN" altLang="en-US" sz="1400"/>
          </a:p>
        </p:txBody>
      </p:sp>
      <p:sp>
        <p:nvSpPr>
          <p:cNvPr id="15" name="文本框 14"/>
          <p:cNvSpPr txBox="1"/>
          <p:nvPr/>
        </p:nvSpPr>
        <p:spPr>
          <a:xfrm>
            <a:off x="6814185" y="2146935"/>
            <a:ext cx="4017010" cy="1768475"/>
          </a:xfrm>
          <a:prstGeom prst="rect">
            <a:avLst/>
          </a:prstGeom>
          <a:noFill/>
        </p:spPr>
        <p:txBody>
          <a:bodyPr wrap="square" rtlCol="0" anchor="t">
            <a:spAutoFit/>
          </a:bodyPr>
          <a:p>
            <a:pPr>
              <a:lnSpc>
                <a:spcPct val="130000"/>
              </a:lnSpc>
            </a:pPr>
            <a:r>
              <a:rPr lang="zh-CN" altLang="en-US" sz="1400"/>
              <a:t>可以看出，经过微调后的模型在整体上比预训练的模型表现更好，但对于T1DM患者的改进效果并不明显，而对于T2DM患者则更加显著。</a:t>
            </a:r>
            <a:endParaRPr lang="zh-CN" altLang="en-US" sz="1400"/>
          </a:p>
          <a:p>
            <a:pPr>
              <a:lnSpc>
                <a:spcPct val="130000"/>
              </a:lnSpc>
            </a:pPr>
            <a:r>
              <a:rPr lang="zh-CN" altLang="en-US" sz="1400">
                <a:sym typeface="+mn-ea"/>
              </a:rPr>
              <a:t>主要原因是</a:t>
            </a:r>
            <a:r>
              <a:rPr lang="zh-CN" altLang="en-US" sz="1400">
                <a:solidFill>
                  <a:schemeClr val="accent6">
                    <a:lumMod val="50000"/>
                  </a:schemeClr>
                </a:solidFill>
                <a:sym typeface="+mn-ea"/>
              </a:rPr>
              <a:t>T2DM数据量较大且在微调过程中有新数据的加入，而T1DM患者由于数据量相对较少，改进效果不如T2DM患者明显。</a:t>
            </a:r>
            <a:endParaRPr lang="zh-CN" altLang="en-US" sz="1400">
              <a:solidFill>
                <a:schemeClr val="accent6">
                  <a:lumMod val="50000"/>
                </a:schemeClr>
              </a:solidFill>
              <a:sym typeface="+mn-ea"/>
            </a:endParaRPr>
          </a:p>
        </p:txBody>
      </p:sp>
    </p:spTree>
    <p:custDataLst>
      <p:tags r:id="rId2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 01</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p:txBody>
          <a:bodyPr>
            <a:normAutofit/>
          </a:bodyPr>
          <a:lstStyle/>
          <a:p>
            <a:r>
              <a:rPr lang="zh-CN" altLang="en-US" dirty="0"/>
              <a:t>项目背景</a:t>
            </a:r>
            <a:endParaRPr lang="zh-CN" altLang="en-US"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extLst>
                <a:ext uri="{96DAC541-7B7A-43D3-8B79-37D633B846F1}">
                  <asvg:svgBlip xmlns:asvg="http://schemas.microsoft.com/office/drawing/2016/SVG/main" r:embed="rId7"/>
                </a:ext>
              </a:extLst>
            </a:blip>
            <a:srcRect r="76895"/>
            <a:stretch>
              <a:fillRect/>
            </a:stretch>
          </p:blipFill>
          <p:spPr>
            <a:xfrm>
              <a:off x="2211814" y="-53093"/>
              <a:ext cx="778994" cy="960741"/>
            </a:xfrm>
            <a:prstGeom prst="ellipse">
              <a:avLst/>
            </a:prstGeom>
          </p:spPr>
        </p:pic>
      </p:grpSp>
      <p:sp>
        <p:nvSpPr>
          <p:cNvPr id="7" name="文本框 6"/>
          <p:cNvSpPr txBox="1"/>
          <p:nvPr/>
        </p:nvSpPr>
        <p:spPr>
          <a:xfrm>
            <a:off x="5473065" y="3597275"/>
            <a:ext cx="1249680" cy="306705"/>
          </a:xfrm>
          <a:prstGeom prst="rect">
            <a:avLst/>
          </a:prstGeom>
          <a:noFill/>
        </p:spPr>
        <p:txBody>
          <a:bodyPr wrap="none" rtlCol="0" anchor="t">
            <a:spAutoFit/>
          </a:bodyPr>
          <a:p>
            <a:r>
              <a:rPr lang="zh-CN" altLang="en-US" sz="1400">
                <a:latin typeface="宋体" charset="0"/>
                <a:ea typeface="宋体" charset="0"/>
              </a:rPr>
              <a:t>◎糖尿病</a:t>
            </a:r>
            <a:r>
              <a:rPr lang="zh-CN" altLang="en-US" sz="1400">
                <a:latin typeface="宋体" charset="0"/>
                <a:ea typeface="宋体" charset="0"/>
              </a:rPr>
              <a:t>现状</a:t>
            </a:r>
            <a:endParaRPr lang="zh-CN" altLang="en-US" sz="1400">
              <a:latin typeface="宋体" charset="0"/>
              <a:ea typeface="宋体" charset="0"/>
            </a:endParaRPr>
          </a:p>
        </p:txBody>
      </p:sp>
      <p:sp>
        <p:nvSpPr>
          <p:cNvPr id="2" name="文本框 1"/>
          <p:cNvSpPr txBox="1"/>
          <p:nvPr>
            <p:custDataLst>
              <p:tags r:id="rId8"/>
            </p:custDataLst>
          </p:nvPr>
        </p:nvSpPr>
        <p:spPr>
          <a:xfrm>
            <a:off x="6722745" y="3597275"/>
            <a:ext cx="1427480" cy="306705"/>
          </a:xfrm>
          <a:prstGeom prst="rect">
            <a:avLst/>
          </a:prstGeom>
          <a:noFill/>
        </p:spPr>
        <p:txBody>
          <a:bodyPr wrap="none" rtlCol="0" anchor="t">
            <a:spAutoFit/>
          </a:bodyPr>
          <a:p>
            <a:r>
              <a:rPr lang="zh-CN" altLang="en-US" sz="1400">
                <a:latin typeface="宋体" charset="0"/>
                <a:ea typeface="宋体" charset="0"/>
              </a:rPr>
              <a:t>◎领域知识</a:t>
            </a:r>
            <a:r>
              <a:rPr lang="zh-CN" altLang="en-US" sz="1400">
                <a:latin typeface="宋体" charset="0"/>
                <a:ea typeface="宋体" charset="0"/>
              </a:rPr>
              <a:t>调研</a:t>
            </a:r>
            <a:endParaRPr lang="zh-CN" altLang="en-US" sz="1400">
              <a:latin typeface="宋体" charset="0"/>
              <a:ea typeface="宋体" charset="0"/>
            </a:endParaRPr>
          </a:p>
        </p:txBody>
      </p:sp>
    </p:spTree>
    <p:custDataLst>
      <p:tags r:id="rId9"/>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 04</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a:xfrm>
            <a:off x="5446395" y="2750185"/>
            <a:ext cx="4710430" cy="726440"/>
          </a:xfrm>
        </p:spPr>
        <p:txBody>
          <a:bodyPr>
            <a:normAutofit/>
          </a:bodyPr>
          <a:lstStyle/>
          <a:p>
            <a:r>
              <a:rPr dirty="0"/>
              <a:t>总结</a:t>
            </a:r>
            <a:endParaRPr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extLst>
                <a:ext uri="{96DAC541-7B7A-43D3-8B79-37D633B846F1}">
                  <asvg:svgBlip xmlns:asvg="http://schemas.microsoft.com/office/drawing/2016/SVG/main" r:embed="rId7"/>
                </a:ext>
              </a:extLst>
            </a:blip>
            <a:srcRect r="76895"/>
            <a:stretch>
              <a:fillRect/>
            </a:stretch>
          </p:blipFill>
          <p:spPr>
            <a:xfrm>
              <a:off x="2211814" y="-53093"/>
              <a:ext cx="778994" cy="960741"/>
            </a:xfrm>
            <a:prstGeom prst="ellipse">
              <a:avLst/>
            </a:prstGeom>
          </p:spPr>
        </p:pic>
      </p:grpSp>
      <p:sp>
        <p:nvSpPr>
          <p:cNvPr id="9" name="文本框 8"/>
          <p:cNvSpPr txBox="1"/>
          <p:nvPr>
            <p:custDataLst>
              <p:tags r:id="rId8"/>
            </p:custDataLst>
          </p:nvPr>
        </p:nvSpPr>
        <p:spPr>
          <a:xfrm>
            <a:off x="5446395" y="3597275"/>
            <a:ext cx="2138680" cy="306705"/>
          </a:xfrm>
          <a:prstGeom prst="rect">
            <a:avLst/>
          </a:prstGeom>
          <a:noFill/>
        </p:spPr>
        <p:txBody>
          <a:bodyPr wrap="none" rtlCol="0" anchor="t">
            <a:spAutoFit/>
          </a:bodyPr>
          <a:p>
            <a:r>
              <a:rPr lang="zh-CN" altLang="en-US" sz="1400">
                <a:latin typeface="宋体" charset="0"/>
                <a:ea typeface="宋体" charset="0"/>
              </a:rPr>
              <a:t>◎遇到的问题</a:t>
            </a:r>
            <a:r>
              <a:rPr lang="zh-CN" altLang="en-US" sz="1400">
                <a:latin typeface="宋体" charset="0"/>
                <a:ea typeface="宋体" charset="0"/>
              </a:rPr>
              <a:t>与解决方案</a:t>
            </a:r>
            <a:endParaRPr lang="zh-CN" altLang="en-US" sz="1400">
              <a:latin typeface="宋体" charset="0"/>
              <a:ea typeface="宋体" charset="0"/>
            </a:endParaRPr>
          </a:p>
        </p:txBody>
      </p:sp>
      <p:sp>
        <p:nvSpPr>
          <p:cNvPr id="10" name="文本框 9"/>
          <p:cNvSpPr txBox="1"/>
          <p:nvPr>
            <p:custDataLst>
              <p:tags r:id="rId9"/>
            </p:custDataLst>
          </p:nvPr>
        </p:nvSpPr>
        <p:spPr>
          <a:xfrm>
            <a:off x="7585075" y="3597275"/>
            <a:ext cx="1783080" cy="306705"/>
          </a:xfrm>
          <a:prstGeom prst="rect">
            <a:avLst/>
          </a:prstGeom>
          <a:noFill/>
        </p:spPr>
        <p:txBody>
          <a:bodyPr wrap="none" rtlCol="0" anchor="t">
            <a:spAutoFit/>
          </a:bodyPr>
          <a:p>
            <a:r>
              <a:rPr lang="zh-CN" altLang="en-US" sz="1400">
                <a:latin typeface="宋体" charset="0"/>
                <a:ea typeface="宋体" charset="0"/>
              </a:rPr>
              <a:t>◎对模型选择的</a:t>
            </a:r>
            <a:r>
              <a:rPr lang="zh-CN" altLang="en-US" sz="1400">
                <a:latin typeface="宋体" charset="0"/>
                <a:ea typeface="宋体" charset="0"/>
              </a:rPr>
              <a:t>反思</a:t>
            </a:r>
            <a:endParaRPr lang="zh-CN" altLang="en-US" sz="1400">
              <a:latin typeface="宋体" charset="0"/>
              <a:ea typeface="宋体" charset="0"/>
            </a:endParaRPr>
          </a:p>
        </p:txBody>
      </p:sp>
    </p:spTree>
    <p:custDataLst>
      <p:tags r:id="rId10"/>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总结</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遇到的问题</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与解决方案</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graphicFrame>
        <p:nvGraphicFramePr>
          <p:cNvPr id="2" name="表格 1"/>
          <p:cNvGraphicFramePr/>
          <p:nvPr/>
        </p:nvGraphicFramePr>
        <p:xfrm>
          <a:off x="617855" y="987425"/>
          <a:ext cx="10349865" cy="4770120"/>
        </p:xfrm>
        <a:graphic>
          <a:graphicData uri="http://schemas.openxmlformats.org/drawingml/2006/table">
            <a:tbl>
              <a:tblPr firstRow="1" bandRow="1">
                <a:tableStyleId>{5C22544A-7EE6-4342-B048-85BDC9FD1C3A}</a:tableStyleId>
              </a:tblPr>
              <a:tblGrid>
                <a:gridCol w="5429885"/>
                <a:gridCol w="4919980"/>
              </a:tblGrid>
              <a:tr h="381000">
                <a:tc>
                  <a:txBody>
                    <a:bodyPr/>
                    <a:p>
                      <a:pPr>
                        <a:buNone/>
                      </a:pPr>
                      <a:r>
                        <a:rPr lang="zh-CN" altLang="en-US" sz="1400"/>
                        <a:t>遇到的问题</a:t>
                      </a:r>
                      <a:endParaRPr lang="zh-CN" altLang="en-US" sz="1400"/>
                    </a:p>
                  </a:txBody>
                  <a:tcPr/>
                </a:tc>
                <a:tc>
                  <a:txBody>
                    <a:bodyPr/>
                    <a:p>
                      <a:pPr>
                        <a:buNone/>
                      </a:pPr>
                      <a:r>
                        <a:rPr lang="zh-CN" altLang="en-US" sz="1400"/>
                        <a:t>解决方案</a:t>
                      </a:r>
                      <a:endParaRPr lang="zh-CN" altLang="en-US" sz="1400"/>
                    </a:p>
                  </a:txBody>
                  <a:tcPr/>
                </a:tc>
              </a:tr>
              <a:tr h="381000">
                <a:tc>
                  <a:txBody>
                    <a:bodyPr/>
                    <a:p>
                      <a:pPr>
                        <a:buNone/>
                      </a:pPr>
                      <a:r>
                        <a:rPr lang="zh-CN" altLang="en-US" sz="1400"/>
                        <a:t>在动态特征表中，不同表间同一字段名的格式可能不一致，导致了合并处理时多个同名但不同格式的字段的出现。此外，少量字段出现了字段名和内容不匹配的情况。</a:t>
                      </a:r>
                      <a:endParaRPr lang="zh-CN" altLang="en-US" sz="1400"/>
                    </a:p>
                  </a:txBody>
                  <a:tcPr/>
                </a:tc>
                <a:tc>
                  <a:txBody>
                    <a:bodyPr/>
                    <a:p>
                      <a:pPr>
                        <a:buNone/>
                      </a:pPr>
                      <a:r>
                        <a:rPr lang="zh-CN" altLang="en-US" sz="1400"/>
                        <a:t>编写了Python脚本来排查格式问题，统一了命名格式。此外，对于少量错误进行了手动修正。</a:t>
                      </a:r>
                      <a:endParaRPr lang="zh-CN" altLang="en-US" sz="1400"/>
                    </a:p>
                  </a:txBody>
                  <a:tcPr/>
                </a:tc>
              </a:tr>
              <a:tr h="381000">
                <a:tc>
                  <a:txBody>
                    <a:bodyPr/>
                    <a:p>
                      <a:pPr>
                        <a:buNone/>
                      </a:pPr>
                      <a:r>
                        <a:rPr lang="zh-CN" altLang="en-US" sz="1400"/>
                        <a:t>在进行特征相关性分析时，初期绘制的热力图显示大部分特征与CGM等测量数据的相关性并不高。</a:t>
                      </a:r>
                      <a:endParaRPr lang="zh-CN" altLang="en-US" sz="1400"/>
                    </a:p>
                  </a:txBody>
                  <a:tcPr/>
                </a:tc>
                <a:tc>
                  <a:txBody>
                    <a:bodyPr/>
                    <a:p>
                      <a:pPr>
                        <a:buNone/>
                      </a:pPr>
                      <a:r>
                        <a:rPr lang="zh-CN" altLang="en-US" sz="1400"/>
                        <a:t>考虑到可能是因为动态序列具有延迟为了解决这个问题，对原始的CGM数据进行了进一步的计算，获取了滚动均值、小时变化速率等特征，以排除短时间内的小幅波动，从而更准确地评估特征与血糖变化之间的相关性。</a:t>
                      </a:r>
                      <a:endParaRPr lang="zh-CN" altLang="en-US" sz="1400"/>
                    </a:p>
                  </a:txBody>
                  <a:tcPr/>
                </a:tc>
              </a:tr>
              <a:tr h="381000">
                <a:tc>
                  <a:txBody>
                    <a:bodyPr/>
                    <a:p>
                      <a:pPr>
                        <a:buNone/>
                      </a:pPr>
                      <a:r>
                        <a:rPr lang="zh-CN" altLang="en-US" sz="1400"/>
                        <a:t>由于各个和血糖相关性不高的特征之间又存在很明显的相关性，我们初步考虑到特征之间可能存在的延迟效应以及协变量混淆/共线性问题（比如说吃饭之前会吃药，这两者效果抵消了，而且这两者都是对之后一段时间才会有影响，并非瞬间的时刻）。</a:t>
                      </a:r>
                      <a:endParaRPr lang="zh-CN" altLang="en-US" sz="1400"/>
                    </a:p>
                  </a:txBody>
                  <a:tcPr/>
                </a:tc>
                <a:tc>
                  <a:txBody>
                    <a:bodyPr/>
                    <a:p>
                      <a:pPr>
                        <a:buNone/>
                      </a:pPr>
                      <a:r>
                        <a:rPr lang="zh-CN" altLang="en-US" sz="1400"/>
                        <a:t>通过创建延迟特征并采用更复杂的随机森林模型来评估特征的重要性。这样可以更好地捕捉特征的延迟效应以及它们之间非线性的相关性。</a:t>
                      </a:r>
                      <a:endParaRPr lang="zh-CN" altLang="en-US" sz="1400"/>
                    </a:p>
                  </a:txBody>
                  <a:tcPr/>
                </a:tc>
              </a:tr>
              <a:tr h="518160">
                <a:tc>
                  <a:txBody>
                    <a:bodyPr/>
                    <a:p>
                      <a:pPr>
                        <a:buNone/>
                      </a:pPr>
                      <a:r>
                        <a:rPr lang="zh-CN" altLang="en-US" sz="1400"/>
                        <a:t>在观察静态数据和动态数据的过程中，由于特征太多导致预处理步骤繁琐又困难，考虑到我们缺乏医学知识</a:t>
                      </a:r>
                      <a:endParaRPr lang="zh-CN" altLang="en-US" sz="1400"/>
                    </a:p>
                  </a:txBody>
                  <a:tcPr/>
                </a:tc>
                <a:tc>
                  <a:txBody>
                    <a:bodyPr/>
                    <a:p>
                      <a:pPr>
                        <a:buNone/>
                      </a:pPr>
                      <a:r>
                        <a:rPr lang="zh-CN" altLang="en-US" sz="1400"/>
                        <a:t>运用了三个顶级的大语言模型来帮我们初步筛选所需的特征，以减少我们数据预处理的工作量。</a:t>
                      </a:r>
                      <a:endParaRPr lang="zh-CN" altLang="en-US" sz="1400"/>
                    </a:p>
                  </a:txBody>
                  <a:tcPr/>
                </a:tc>
              </a:tr>
              <a:tr h="518160">
                <a:tc>
                  <a:txBody>
                    <a:bodyPr/>
                    <a:p>
                      <a:pPr>
                        <a:buNone/>
                      </a:pPr>
                      <a:r>
                        <a:rPr lang="zh-CN" altLang="en-US" sz="1400"/>
                        <a:t> 确定合适的时间步长和窗口大小对于捕捉长时间依赖关系至关重要。如果窗口太短，模型可能无法捕捉到足够的信息；如果窗口太长，模型的复杂性和计算成本将显著增加。</a:t>
                      </a:r>
                      <a:endParaRPr lang="zh-CN" altLang="en-US" sz="1400"/>
                    </a:p>
                  </a:txBody>
                  <a:tcPr/>
                </a:tc>
                <a:tc>
                  <a:txBody>
                    <a:bodyPr/>
                    <a:p>
                      <a:pPr>
                        <a:buNone/>
                      </a:pPr>
                      <a:r>
                        <a:rPr lang="zh-CN" altLang="en-US" sz="1400"/>
                        <a:t>通过实验，我们发现15的窗口大小在保持信息完整性和计算效率之间取得了相对的平衡。</a:t>
                      </a:r>
                      <a:endParaRPr lang="zh-CN" altLang="en-US" sz="1400"/>
                    </a:p>
                  </a:txBody>
                  <a:tcPr/>
                </a:tc>
              </a:tr>
              <a:tr h="518160">
                <a:tc>
                  <a:txBody>
                    <a:bodyPr/>
                    <a:p>
                      <a:pPr>
                        <a:buNone/>
                      </a:pPr>
                      <a:r>
                        <a:rPr lang="zh-CN" altLang="en-US" sz="1400"/>
                        <a:t>T1DM和T2DM数据集的样本数存在很大差异，我们的T1DM数据集一共有有1w9条左右的记录，而T2DM有10w6条左右，而且我们的模型在预测T2DM患者数据的时候也会好一点，说明T1DM数据集还是样本数比较少</a:t>
                      </a:r>
                      <a:endParaRPr lang="zh-CN" altLang="en-US" sz="1400"/>
                    </a:p>
                  </a:txBody>
                  <a:tcPr/>
                </a:tc>
                <a:tc>
                  <a:txBody>
                    <a:bodyPr/>
                    <a:p>
                      <a:pPr>
                        <a:buNone/>
                      </a:pPr>
                      <a:r>
                        <a:rPr lang="zh-CN" altLang="en-US" sz="1400"/>
                        <a:t>可以考虑之后利用ohioT1DM大概5w6条的样本数据（因为ohio是5min记录一次的，转成我们15min记录一次就是5w6条）进行补充，也可以通过数据增强方法来增强数据（比如重复过采样、加入高斯白噪声、使用TimeGAN生成合成少数样本和Mixup方法。）</a:t>
                      </a:r>
                      <a:endParaRPr lang="zh-CN" altLang="en-US" sz="1400"/>
                    </a:p>
                  </a:txBody>
                  <a:tcPr/>
                </a:tc>
              </a:tr>
            </a:tbl>
          </a:graphicData>
        </a:graphic>
      </p:graphicFrame>
    </p:spTree>
    <p:custDataLst>
      <p:tags r:id="rId1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总结</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特征影响力分析</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pic>
        <p:nvPicPr>
          <p:cNvPr id="3" name="图片 2"/>
          <p:cNvPicPr>
            <a:picLocks noChangeAspect="1"/>
          </p:cNvPicPr>
          <p:nvPr>
            <p:custDataLst>
              <p:tags r:id="rId12"/>
            </p:custDataLst>
          </p:nvPr>
        </p:nvPicPr>
        <p:blipFill>
          <a:blip r:embed="rId13"/>
          <a:stretch>
            <a:fillRect/>
          </a:stretch>
        </p:blipFill>
        <p:spPr>
          <a:xfrm>
            <a:off x="608330" y="1096010"/>
            <a:ext cx="6287135" cy="3772535"/>
          </a:xfrm>
          <a:prstGeom prst="rect">
            <a:avLst/>
          </a:prstGeom>
        </p:spPr>
      </p:pic>
      <p:sp>
        <p:nvSpPr>
          <p:cNvPr id="4" name="文本框 3"/>
          <p:cNvSpPr txBox="1"/>
          <p:nvPr/>
        </p:nvSpPr>
        <p:spPr>
          <a:xfrm>
            <a:off x="608330" y="4868545"/>
            <a:ext cx="6287135" cy="306705"/>
          </a:xfrm>
          <a:prstGeom prst="rect">
            <a:avLst/>
          </a:prstGeom>
          <a:noFill/>
        </p:spPr>
        <p:txBody>
          <a:bodyPr wrap="square" rtlCol="0" anchor="t">
            <a:spAutoFit/>
          </a:bodyPr>
          <a:p>
            <a:r>
              <a:rPr lang="zh-CN" altLang="en-US" sz="1400"/>
              <a:t>从图中可以看出，不同时间序列特征的综合梯度有较大差异。</a:t>
            </a:r>
            <a:endParaRPr lang="zh-CN" altLang="en-US" sz="1400"/>
          </a:p>
        </p:txBody>
      </p:sp>
      <p:sp>
        <p:nvSpPr>
          <p:cNvPr id="5" name="文本框 4"/>
          <p:cNvSpPr txBox="1"/>
          <p:nvPr/>
        </p:nvSpPr>
        <p:spPr>
          <a:xfrm>
            <a:off x="6731000" y="1258570"/>
            <a:ext cx="4852035" cy="4615815"/>
          </a:xfrm>
          <a:prstGeom prst="rect">
            <a:avLst/>
          </a:prstGeom>
          <a:noFill/>
        </p:spPr>
        <p:txBody>
          <a:bodyPr wrap="square" rtlCol="0" anchor="t">
            <a:spAutoFit/>
          </a:bodyPr>
          <a:p>
            <a:r>
              <a:rPr lang="zh-CN" altLang="en-US" sz="1400">
                <a:latin typeface="PingFang SC" panose="020B0400000000000000" charset="-122"/>
                <a:ea typeface="PingFang SC" panose="020B0400000000000000" charset="-122"/>
              </a:rPr>
              <a:t>我们对特征对最终预测结果的影响进行了</a:t>
            </a:r>
            <a:r>
              <a:rPr lang="zh-CN" altLang="en-US" sz="1400">
                <a:solidFill>
                  <a:schemeClr val="accent5"/>
                </a:solidFill>
                <a:highlight>
                  <a:srgbClr val="FFFF00"/>
                </a:highlight>
                <a:latin typeface="PingFang SC" panose="020B0400000000000000" charset="-122"/>
                <a:ea typeface="PingFang SC" panose="020B0400000000000000" charset="-122"/>
              </a:rPr>
              <a:t>综合梯度分析</a:t>
            </a:r>
            <a:r>
              <a:rPr lang="zh-CN" altLang="en-US" sz="1400">
                <a:latin typeface="PingFang SC" panose="020B0400000000000000" charset="-122"/>
                <a:ea typeface="PingFang SC" panose="020B0400000000000000" charset="-122"/>
              </a:rPr>
              <a:t>。在这次实验中，我们选取了一位同时包含多个动态数据的病人信息进行预测，并将分析结果绘制成图表</a:t>
            </a:r>
            <a:r>
              <a:rPr lang="zh-CN" altLang="en-US" sz="1400">
                <a:latin typeface="PingFang SC" panose="020B0400000000000000" charset="-122"/>
                <a:ea typeface="PingFang SC" panose="020B0400000000000000" charset="-122"/>
              </a:rPr>
              <a:t>进行分析：</a:t>
            </a:r>
            <a:endParaRPr lang="zh-CN" altLang="en-US" sz="1400">
              <a:latin typeface="PingFang SC" panose="020B0400000000000000" charset="-122"/>
              <a:ea typeface="PingFang SC" panose="020B0400000000000000" charset="-122"/>
            </a:endParaRPr>
          </a:p>
          <a:p>
            <a:r>
              <a:rPr lang="zh-CN" altLang="en-US" sz="1400">
                <a:latin typeface="PingFang SC" panose="020B0400000000000000" charset="-122"/>
                <a:ea typeface="PingFang SC" panose="020B0400000000000000" charset="-122"/>
              </a:rPr>
              <a:t>•</a:t>
            </a:r>
            <a:r>
              <a:rPr lang="en-US" altLang="zh-CN" sz="1400">
                <a:solidFill>
                  <a:schemeClr val="accent6">
                    <a:lumMod val="75000"/>
                  </a:schemeClr>
                </a:solidFill>
                <a:latin typeface="PingFang SC" panose="020B0400000000000000" charset="-122"/>
                <a:ea typeface="PingFang SC" panose="020B0400000000000000" charset="-122"/>
              </a:rPr>
              <a:t> </a:t>
            </a:r>
            <a:r>
              <a:rPr lang="zh-CN" altLang="en-US" sz="1400">
                <a:solidFill>
                  <a:schemeClr val="accent6">
                    <a:lumMod val="75000"/>
                  </a:schemeClr>
                </a:solidFill>
              </a:rPr>
              <a:t>CGM (mg/dl) </a:t>
            </a:r>
            <a:r>
              <a:rPr lang="zh-CN" altLang="en-US" sz="1400"/>
              <a:t>是最重要的动态特征，对模型预测的影响最大。其综合梯度的显著波动表明，这个特征在整个时间序列中的每个时间步都很关键。</a:t>
            </a:r>
            <a:endParaRPr lang="zh-CN" altLang="en-US" sz="1400"/>
          </a:p>
          <a:p>
            <a:r>
              <a:rPr lang="zh-CN" altLang="en-US" sz="1400">
                <a:latin typeface="PingFang SC" panose="020B0400000000000000" charset="-122"/>
                <a:ea typeface="PingFang SC" panose="020B0400000000000000" charset="-122"/>
                <a:sym typeface="+mn-ea"/>
              </a:rPr>
              <a:t>•</a:t>
            </a:r>
            <a:r>
              <a:rPr lang="en-US" altLang="zh-CN" sz="1400">
                <a:latin typeface="PingFang SC" panose="020B0400000000000000" charset="-122"/>
                <a:ea typeface="PingFang SC" panose="020B0400000000000000" charset="-122"/>
                <a:sym typeface="+mn-ea"/>
              </a:rPr>
              <a:t> </a:t>
            </a:r>
            <a:r>
              <a:rPr lang="zh-CN" altLang="en-US" sz="1400">
                <a:solidFill>
                  <a:schemeClr val="accent6">
                    <a:lumMod val="75000"/>
                  </a:schemeClr>
                </a:solidFill>
              </a:rPr>
              <a:t>Insulin dose - s.c. 和 Carbohydrate/g</a:t>
            </a:r>
            <a:r>
              <a:rPr lang="zh-CN" altLang="en-US" sz="1400"/>
              <a:t> 尽管在某些特定时间步有一定的贡献，但总体来看其影响较小。可能需要在模型训练和特征选择过程中进一步优化这些特征的处理方式。</a:t>
            </a:r>
            <a:endParaRPr lang="zh-CN" altLang="en-US" sz="1400"/>
          </a:p>
          <a:p>
            <a:r>
              <a:rPr lang="zh-CN" altLang="en-US" sz="1400">
                <a:latin typeface="PingFang SC" panose="020B0400000000000000" charset="-122"/>
                <a:ea typeface="PingFang SC" panose="020B0400000000000000" charset="-122"/>
                <a:sym typeface="+mn-ea"/>
              </a:rPr>
              <a:t>•</a:t>
            </a:r>
            <a:r>
              <a:rPr lang="en-US" altLang="zh-CN" sz="1400">
                <a:latin typeface="PingFang SC" panose="020B0400000000000000" charset="-122"/>
                <a:ea typeface="PingFang SC" panose="020B0400000000000000" charset="-122"/>
                <a:sym typeface="+mn-ea"/>
              </a:rPr>
              <a:t> </a:t>
            </a:r>
            <a:r>
              <a:rPr lang="zh-CN" altLang="en-US" sz="1400">
                <a:solidFill>
                  <a:schemeClr val="accent6">
                    <a:lumMod val="75000"/>
                  </a:schemeClr>
                </a:solidFill>
              </a:rPr>
              <a:t>CSII - bolus insulin (Novolin R, IU)</a:t>
            </a:r>
            <a:r>
              <a:rPr lang="zh-CN" altLang="en-US" sz="1400"/>
              <a:t> 的影响最小，几乎可以忽略。可能需要在进一步的实验中验证其重要性，或者考虑在特征选择过程中剔除该特征。</a:t>
            </a:r>
            <a:endParaRPr lang="zh-CN" altLang="en-US" sz="1400"/>
          </a:p>
          <a:p>
            <a:endParaRPr lang="zh-CN" altLang="en-US" sz="1400"/>
          </a:p>
          <a:p>
            <a:r>
              <a:rPr lang="zh-CN" altLang="en-US" sz="1400"/>
              <a:t>这种分析可以帮助我们在特征选择过程中进行优化，进一步提升模型的预测性能。在后续的实验中，可以考虑以下几点：</a:t>
            </a:r>
            <a:endParaRPr lang="zh-CN" altLang="en-US" sz="1400"/>
          </a:p>
          <a:p>
            <a:r>
              <a:rPr lang="zh-CN" altLang="en-US" sz="1400">
                <a:solidFill>
                  <a:schemeClr val="tx1">
                    <a:lumMod val="50000"/>
                    <a:lumOff val="50000"/>
                  </a:schemeClr>
                </a:solidFill>
                <a:latin typeface="PingFang SC" panose="020B0400000000000000" charset="-122"/>
                <a:ea typeface="PingFang SC" panose="020B0400000000000000" charset="-122"/>
                <a:sym typeface="+mn-ea"/>
              </a:rPr>
              <a:t>•</a:t>
            </a:r>
            <a:r>
              <a:rPr lang="en-US" altLang="zh-CN" sz="1400">
                <a:solidFill>
                  <a:schemeClr val="tx1">
                    <a:lumMod val="50000"/>
                    <a:lumOff val="50000"/>
                  </a:schemeClr>
                </a:solidFill>
                <a:latin typeface="PingFang SC" panose="020B0400000000000000" charset="-122"/>
                <a:ea typeface="PingFang SC" panose="020B0400000000000000" charset="-122"/>
                <a:sym typeface="+mn-ea"/>
              </a:rPr>
              <a:t> </a:t>
            </a:r>
            <a:r>
              <a:rPr lang="zh-CN" altLang="en-US" sz="1400">
                <a:solidFill>
                  <a:schemeClr val="tx1">
                    <a:lumMod val="50000"/>
                    <a:lumOff val="50000"/>
                  </a:schemeClr>
                </a:solidFill>
              </a:rPr>
              <a:t>增加对CGM (mg/dl)特征的关注，可能通过特征工程增加更多与血糖监测值相关的衍生特征。</a:t>
            </a:r>
            <a:endParaRPr lang="zh-CN" altLang="en-US" sz="1400">
              <a:solidFill>
                <a:schemeClr val="tx1">
                  <a:lumMod val="50000"/>
                  <a:lumOff val="50000"/>
                </a:schemeClr>
              </a:solidFill>
            </a:endParaRPr>
          </a:p>
          <a:p>
            <a:r>
              <a:rPr lang="zh-CN" altLang="en-US" sz="1400">
                <a:solidFill>
                  <a:schemeClr val="tx1">
                    <a:lumMod val="50000"/>
                    <a:lumOff val="50000"/>
                  </a:schemeClr>
                </a:solidFill>
                <a:latin typeface="PingFang SC" panose="020B0400000000000000" charset="-122"/>
                <a:ea typeface="PingFang SC" panose="020B0400000000000000" charset="-122"/>
                <a:sym typeface="+mn-ea"/>
              </a:rPr>
              <a:t>•</a:t>
            </a:r>
            <a:r>
              <a:rPr lang="en-US" altLang="zh-CN" sz="1400">
                <a:solidFill>
                  <a:schemeClr val="tx1">
                    <a:lumMod val="50000"/>
                    <a:lumOff val="50000"/>
                  </a:schemeClr>
                </a:solidFill>
                <a:latin typeface="PingFang SC" panose="020B0400000000000000" charset="-122"/>
                <a:ea typeface="PingFang SC" panose="020B0400000000000000" charset="-122"/>
                <a:sym typeface="+mn-ea"/>
              </a:rPr>
              <a:t> </a:t>
            </a:r>
            <a:r>
              <a:rPr lang="zh-CN" altLang="en-US" sz="1400">
                <a:solidFill>
                  <a:schemeClr val="tx1">
                    <a:lumMod val="50000"/>
                    <a:lumOff val="50000"/>
                  </a:schemeClr>
                </a:solidFill>
              </a:rPr>
              <a:t>对于 Insulin dose - s.c. 和 Carbohydrate/g 特征，可以尝试不同的特征工程方法，增加其对模型的贡献。</a:t>
            </a:r>
            <a:endParaRPr lang="zh-CN" altLang="en-US" sz="1400">
              <a:solidFill>
                <a:schemeClr val="tx1">
                  <a:lumMod val="50000"/>
                  <a:lumOff val="50000"/>
                </a:schemeClr>
              </a:solidFill>
            </a:endParaRPr>
          </a:p>
          <a:p>
            <a:r>
              <a:rPr lang="zh-CN" altLang="en-US" sz="1400">
                <a:solidFill>
                  <a:schemeClr val="tx1">
                    <a:lumMod val="50000"/>
                    <a:lumOff val="50000"/>
                  </a:schemeClr>
                </a:solidFill>
                <a:latin typeface="PingFang SC" panose="020B0400000000000000" charset="-122"/>
                <a:ea typeface="PingFang SC" panose="020B0400000000000000" charset="-122"/>
                <a:sym typeface="+mn-ea"/>
              </a:rPr>
              <a:t>•</a:t>
            </a:r>
            <a:r>
              <a:rPr lang="en-US" altLang="zh-CN" sz="1400">
                <a:solidFill>
                  <a:schemeClr val="tx1">
                    <a:lumMod val="50000"/>
                    <a:lumOff val="50000"/>
                  </a:schemeClr>
                </a:solidFill>
                <a:latin typeface="PingFang SC" panose="020B0400000000000000" charset="-122"/>
                <a:ea typeface="PingFang SC" panose="020B0400000000000000" charset="-122"/>
                <a:sym typeface="+mn-ea"/>
              </a:rPr>
              <a:t> </a:t>
            </a:r>
            <a:r>
              <a:rPr lang="zh-CN" altLang="en-US" sz="1400">
                <a:solidFill>
                  <a:schemeClr val="tx1">
                    <a:lumMod val="50000"/>
                    <a:lumOff val="50000"/>
                  </a:schemeClr>
                </a:solidFill>
              </a:rPr>
              <a:t>重新评估 CSII - bolus insulin (Novolin R, IU) 特征的必要性，考虑在模型训练中剔除该特征，简化模型结构。</a:t>
            </a:r>
            <a:endParaRPr lang="zh-CN" altLang="en-US" sz="1400">
              <a:solidFill>
                <a:schemeClr val="tx1">
                  <a:lumMod val="50000"/>
                  <a:lumOff val="50000"/>
                </a:schemeClr>
              </a:solidFill>
            </a:endParaRPr>
          </a:p>
        </p:txBody>
      </p:sp>
    </p:spTree>
    <p:custDataLst>
      <p:tags r:id="rId14"/>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总结</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针对模型选择方面的</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思考</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3" name="文本框 2"/>
          <p:cNvSpPr txBox="1"/>
          <p:nvPr/>
        </p:nvSpPr>
        <p:spPr>
          <a:xfrm>
            <a:off x="608330" y="988060"/>
            <a:ext cx="4942840" cy="1568450"/>
          </a:xfrm>
          <a:prstGeom prst="rect">
            <a:avLst/>
          </a:prstGeom>
          <a:noFill/>
        </p:spPr>
        <p:txBody>
          <a:bodyPr wrap="square" rtlCol="0" anchor="t">
            <a:spAutoFit/>
          </a:bodyPr>
          <a:p>
            <a:r>
              <a:rPr lang="zh-CN" altLang="en-US" sz="1600"/>
              <a:t>在本次作业中我们采用了两种方式进行了实验，分别是LSTM和Transformer，我们发现</a:t>
            </a:r>
            <a:r>
              <a:rPr lang="zh-CN" altLang="en-US" sz="1600">
                <a:solidFill>
                  <a:schemeClr val="accent6"/>
                </a:solidFill>
              </a:rPr>
              <a:t>虽然Transformer是一种可以用来处理序列的模型，并且在NLP问题中表现出良好的效果，但是在预测时间序列上的效果并不一定比传统的时间序列模型要来的精准</a:t>
            </a:r>
            <a:r>
              <a:rPr lang="zh-CN" altLang="en-US" sz="1600"/>
              <a:t>，可能有以下几点原因：</a:t>
            </a:r>
            <a:endParaRPr lang="zh-CN" altLang="en-US" sz="1600"/>
          </a:p>
        </p:txBody>
      </p:sp>
      <p:pic>
        <p:nvPicPr>
          <p:cNvPr id="4" name="图片 3"/>
          <p:cNvPicPr>
            <a:picLocks noChangeAspect="1"/>
          </p:cNvPicPr>
          <p:nvPr>
            <p:custDataLst>
              <p:tags r:id="rId12"/>
            </p:custDataLst>
          </p:nvPr>
        </p:nvPicPr>
        <p:blipFill>
          <a:blip r:embed="rId13"/>
          <a:stretch>
            <a:fillRect/>
          </a:stretch>
        </p:blipFill>
        <p:spPr>
          <a:xfrm>
            <a:off x="5621020" y="914400"/>
            <a:ext cx="6570980" cy="4808855"/>
          </a:xfrm>
          <a:prstGeom prst="rect">
            <a:avLst/>
          </a:prstGeom>
        </p:spPr>
      </p:pic>
      <p:sp>
        <p:nvSpPr>
          <p:cNvPr id="5" name="文本框 4"/>
          <p:cNvSpPr txBox="1"/>
          <p:nvPr/>
        </p:nvSpPr>
        <p:spPr>
          <a:xfrm>
            <a:off x="5506720" y="5807075"/>
            <a:ext cx="6538595" cy="1014730"/>
          </a:xfrm>
          <a:prstGeom prst="rect">
            <a:avLst/>
          </a:prstGeom>
          <a:noFill/>
        </p:spPr>
        <p:txBody>
          <a:bodyPr wrap="square" rtlCol="0">
            <a:spAutoFit/>
          </a:bodyPr>
          <a:p>
            <a:r>
              <a:rPr lang="zh-CN" altLang="en-US" sz="1200"/>
              <a:t>《Are Transformers Effective for Time Series Forecasting?》论文中的实验，作者将 Transformer 模型与 Linear 模型进行了比较。</a:t>
            </a:r>
            <a:endParaRPr lang="zh-CN" altLang="en-US" sz="1200"/>
          </a:p>
          <a:p>
            <a:r>
              <a:rPr lang="zh-CN" altLang="en-US" sz="1200"/>
              <a:t>最好的结果以粗体突出显示，第二好的结果用下划线表示。</a:t>
            </a:r>
            <a:r>
              <a:rPr lang="zh-CN" altLang="en-US" sz="1200">
                <a:solidFill>
                  <a:srgbClr val="FF0000"/>
                </a:solidFill>
              </a:rPr>
              <a:t>令人惊讶的是，Linear、NLinear 或 DLinear 模型在几乎所有任务中都优于 Transformer 模型。问题是，尽管线性模型比 Transformers 简单得多，但 Transformers 的表现却不佳。</a:t>
            </a:r>
            <a:endParaRPr lang="zh-CN" altLang="en-US" sz="1200">
              <a:solidFill>
                <a:srgbClr val="FF0000"/>
              </a:solidFill>
            </a:endParaRPr>
          </a:p>
        </p:txBody>
      </p:sp>
      <p:sp>
        <p:nvSpPr>
          <p:cNvPr id="6" name="文本框 5"/>
          <p:cNvSpPr txBox="1"/>
          <p:nvPr/>
        </p:nvSpPr>
        <p:spPr>
          <a:xfrm>
            <a:off x="608965" y="2706370"/>
            <a:ext cx="4794885" cy="645160"/>
          </a:xfrm>
          <a:prstGeom prst="rect">
            <a:avLst/>
          </a:prstGeom>
          <a:noFill/>
        </p:spPr>
        <p:txBody>
          <a:bodyPr wrap="square" rtlCol="0">
            <a:spAutoFit/>
          </a:bodyPr>
          <a:p>
            <a:r>
              <a:rPr lang="zh-CN" altLang="en-US"/>
              <a:t>1. Transformer 模型中对输入的公平处理可能会阻碍时间序列任务</a:t>
            </a:r>
            <a:endParaRPr lang="zh-CN" altLang="en-US"/>
          </a:p>
        </p:txBody>
      </p:sp>
      <p:sp>
        <p:nvSpPr>
          <p:cNvPr id="7" name="文本框 6"/>
          <p:cNvSpPr txBox="1"/>
          <p:nvPr/>
        </p:nvSpPr>
        <p:spPr>
          <a:xfrm>
            <a:off x="608330" y="4218305"/>
            <a:ext cx="4795520" cy="645160"/>
          </a:xfrm>
          <a:prstGeom prst="rect">
            <a:avLst/>
          </a:prstGeom>
          <a:noFill/>
        </p:spPr>
        <p:txBody>
          <a:bodyPr wrap="square" rtlCol="0" anchor="t">
            <a:spAutoFit/>
          </a:bodyPr>
          <a:p>
            <a:r>
              <a:rPr lang="zh-CN" altLang="en-US"/>
              <a:t>2. 与 Transformer模型相比，更简单的模型更适合时间序列任务</a:t>
            </a:r>
            <a:endParaRPr lang="zh-CN" altLang="en-US"/>
          </a:p>
        </p:txBody>
      </p:sp>
      <p:sp>
        <p:nvSpPr>
          <p:cNvPr id="10" name="文本框 9"/>
          <p:cNvSpPr txBox="1"/>
          <p:nvPr/>
        </p:nvSpPr>
        <p:spPr>
          <a:xfrm>
            <a:off x="608330" y="3380740"/>
            <a:ext cx="4795520" cy="829945"/>
          </a:xfrm>
          <a:prstGeom prst="rect">
            <a:avLst/>
          </a:prstGeom>
          <a:noFill/>
        </p:spPr>
        <p:txBody>
          <a:bodyPr wrap="square" rtlCol="0" anchor="t">
            <a:spAutoFit/>
          </a:bodyPr>
          <a:p>
            <a:r>
              <a:rPr lang="zh-CN" altLang="en-US" sz="1200">
                <a:solidFill>
                  <a:schemeClr val="tx1">
                    <a:lumMod val="50000"/>
                    <a:lumOff val="50000"/>
                  </a:schemeClr>
                </a:solidFill>
              </a:rPr>
              <a:t>无论数据有多旧，Transformer模型都会公平地对待这些输入。这个事实意味着，从 Transformer 模型的角度来看，数据集中最旧的数据与最新的数据一样重要。对于时间序列任务而言，这可能会导致糟糕的结果，因为数据越新，就越关键。</a:t>
            </a:r>
            <a:endParaRPr lang="zh-CN" altLang="en-US" sz="1200">
              <a:solidFill>
                <a:schemeClr val="tx1">
                  <a:lumMod val="50000"/>
                  <a:lumOff val="50000"/>
                </a:schemeClr>
              </a:solidFill>
            </a:endParaRPr>
          </a:p>
        </p:txBody>
      </p:sp>
      <p:sp>
        <p:nvSpPr>
          <p:cNvPr id="11" name="文本框 10"/>
          <p:cNvSpPr txBox="1"/>
          <p:nvPr>
            <p:custDataLst>
              <p:tags r:id="rId14"/>
            </p:custDataLst>
          </p:nvPr>
        </p:nvSpPr>
        <p:spPr>
          <a:xfrm>
            <a:off x="608965" y="4860925"/>
            <a:ext cx="4795520" cy="1568450"/>
          </a:xfrm>
          <a:prstGeom prst="rect">
            <a:avLst/>
          </a:prstGeom>
          <a:noFill/>
        </p:spPr>
        <p:txBody>
          <a:bodyPr wrap="square" rtlCol="0" anchor="t">
            <a:spAutoFit/>
          </a:bodyPr>
          <a:p>
            <a:r>
              <a:rPr lang="zh-CN" altLang="en-US" sz="1200">
                <a:solidFill>
                  <a:schemeClr val="tx1">
                    <a:lumMod val="50000"/>
                    <a:lumOff val="50000"/>
                  </a:schemeClr>
                </a:solidFill>
              </a:rPr>
              <a:t>正如之前提到的，Transformer 模型在 NLP 任务中表现更好。这一事实意味着 Transformer 模型对于时间序列任务来说太复杂了。一般来说，NLP 任务比时间序列任务复杂得多。Transformer更适合处理特征维数很大的数据，因为Transformer模型的核心是自注意力机制（Self-Attention Mechanism），它能够有效地捕捉序列中任意位置的特征之间的依赖关系。这种机制不依赖于特征的顺序，能够在输入的所有特征之间建立直接的关联。这在处理高维特征数据时尤其有用，因为它可以发现并利用特征之间的复杂关系和相互影响。</a:t>
            </a:r>
            <a:endParaRPr lang="zh-CN" altLang="en-US" sz="1200">
              <a:solidFill>
                <a:schemeClr val="tx1">
                  <a:lumMod val="50000"/>
                  <a:lumOff val="50000"/>
                </a:schemeClr>
              </a:solidFill>
            </a:endParaRPr>
          </a:p>
        </p:txBody>
      </p:sp>
    </p:spTree>
    <p:custDataLst>
      <p:tags r:id="rId15"/>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0908639" y="191759"/>
            <a:ext cx="969222" cy="1066800"/>
            <a:chOff x="2158413" y="-53093"/>
            <a:chExt cx="873185" cy="960741"/>
          </a:xfrm>
        </p:grpSpPr>
        <p:sp>
          <p:nvSpPr>
            <p:cNvPr id="34" name="矩形 1023"/>
            <p:cNvSpPr/>
            <p:nvPr>
              <p:custDataLst>
                <p:tags r:id="rId1"/>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2"/>
              </p:custDataLst>
            </p:nvPr>
          </p:nvPicPr>
          <p:blipFill rotWithShape="1">
            <a:blip r:embed="rId3" cstate="screen"/>
            <a:srcRect r="76895"/>
            <a:stretch>
              <a:fillRect/>
            </a:stretch>
          </p:blipFill>
          <p:spPr>
            <a:xfrm>
              <a:off x="2211814" y="-53093"/>
              <a:ext cx="778994" cy="960741"/>
            </a:xfrm>
            <a:prstGeom prst="ellipse">
              <a:avLst/>
            </a:prstGeom>
          </p:spPr>
        </p:pic>
      </p:grpSp>
      <p:sp>
        <p:nvSpPr>
          <p:cNvPr id="4" name="文本框 3"/>
          <p:cNvSpPr txBox="1"/>
          <p:nvPr/>
        </p:nvSpPr>
        <p:spPr>
          <a:xfrm>
            <a:off x="4044315" y="2804160"/>
            <a:ext cx="4820920" cy="1014730"/>
          </a:xfrm>
          <a:prstGeom prst="rect">
            <a:avLst/>
          </a:prstGeom>
          <a:noFill/>
        </p:spPr>
        <p:txBody>
          <a:bodyPr wrap="square" rtlCol="0">
            <a:spAutoFit/>
          </a:bodyPr>
          <a:p>
            <a:pPr algn="ctr"/>
            <a:r>
              <a:rPr lang="zh-CN" altLang="en-US" sz="6000"/>
              <a:t>谢</a:t>
            </a:r>
            <a:r>
              <a:rPr lang="en-US" altLang="zh-CN" sz="6000"/>
              <a:t> </a:t>
            </a:r>
            <a:r>
              <a:rPr lang="zh-CN" altLang="en-US" sz="6000"/>
              <a:t>谢！</a:t>
            </a:r>
            <a:endParaRPr lang="zh-CN" altLang="en-US" sz="6000"/>
          </a:p>
        </p:txBody>
      </p:sp>
      <p:sp>
        <p:nvSpPr>
          <p:cNvPr id="2" name="文本占位符 6"/>
          <p:cNvSpPr>
            <a:spLocks noGrp="1"/>
          </p:cNvSpPr>
          <p:nvPr>
            <p:custDataLst>
              <p:tags r:id="rId4"/>
            </p:custDataLst>
          </p:nvPr>
        </p:nvSpPr>
        <p:spPr>
          <a:xfrm>
            <a:off x="3875405" y="4117975"/>
            <a:ext cx="4558030" cy="1322705"/>
          </a:xfrm>
          <a:prstGeom prst="rect">
            <a:avLst/>
          </a:prstGeom>
        </p:spPr>
        <p:txBody>
          <a:bodyPr vert="horz" wrap="square" lIns="91440" tIns="45720" rIns="91440" bIns="45720" rtlCol="0" anchor="ctr">
            <a:normAutofit fontScale="90000"/>
          </a:bodyPr>
          <a:lstStyle>
            <a:lvl1pPr marL="0" indent="0" algn="l" defTabSz="914400" rtl="0" eaLnBrk="1" fontAlgn="auto" latinLnBrk="0" hangingPunct="1">
              <a:lnSpc>
                <a:spcPct val="130000"/>
              </a:lnSpc>
              <a:spcBef>
                <a:spcPts val="0"/>
              </a:spcBef>
              <a:spcAft>
                <a:spcPts val="1000"/>
              </a:spcAft>
              <a:buFont typeface="Arial" panose="020B0604020202090204" pitchFamily="34" charset="0"/>
              <a:buNone/>
              <a:defRPr lang="zh-CN" altLang="en-US" sz="1600"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a:solidFill>
                  <a:schemeClr val="dk1">
                    <a:lumMod val="65000"/>
                    <a:lumOff val="35000"/>
                  </a:schemeClr>
                </a:solidFill>
              </a:rPr>
              <a:t>演讲人：</a:t>
            </a:r>
            <a:r>
              <a:rPr lang="en-US" altLang="zh-CN">
                <a:solidFill>
                  <a:schemeClr val="dk1">
                    <a:lumMod val="65000"/>
                    <a:lumOff val="35000"/>
                  </a:schemeClr>
                </a:solidFill>
              </a:rPr>
              <a:t>2051498 </a:t>
            </a:r>
            <a:r>
              <a:rPr>
                <a:solidFill>
                  <a:schemeClr val="dk1">
                    <a:lumMod val="65000"/>
                    <a:lumOff val="35000"/>
                  </a:schemeClr>
                </a:solidFill>
              </a:rPr>
              <a:t>储岱泽</a:t>
            </a:r>
            <a:endParaRPr>
              <a:solidFill>
                <a:schemeClr val="dk1">
                  <a:lumMod val="65000"/>
                  <a:lumOff val="35000"/>
                </a:schemeClr>
              </a:solidFill>
            </a:endParaRPr>
          </a:p>
          <a:p>
            <a:pPr algn="ctr"/>
            <a:r>
              <a:rPr>
                <a:solidFill>
                  <a:schemeClr val="dk1">
                    <a:lumMod val="65000"/>
                    <a:lumOff val="35000"/>
                  </a:schemeClr>
                </a:solidFill>
              </a:rPr>
              <a:t>项目成员：2051498 储岱泽 </a:t>
            </a:r>
            <a:r>
              <a:rPr lang="en-US" altLang="zh-CN">
                <a:solidFill>
                  <a:schemeClr val="dk1">
                    <a:lumMod val="65000"/>
                    <a:lumOff val="35000"/>
                  </a:schemeClr>
                </a:solidFill>
              </a:rPr>
              <a:t> </a:t>
            </a:r>
            <a:r>
              <a:rPr lang="en-US" altLang="zh-CN">
                <a:solidFill>
                  <a:schemeClr val="dk1">
                    <a:lumMod val="65000"/>
                    <a:lumOff val="35000"/>
                  </a:schemeClr>
                </a:solidFill>
                <a:sym typeface="+mn-ea"/>
              </a:rPr>
              <a:t> </a:t>
            </a:r>
            <a:r>
              <a:rPr>
                <a:solidFill>
                  <a:schemeClr val="dk1">
                    <a:lumMod val="65000"/>
                    <a:lumOff val="35000"/>
                  </a:schemeClr>
                </a:solidFill>
                <a:sym typeface="+mn-ea"/>
              </a:rPr>
              <a:t>2051828 莫益萌</a:t>
            </a:r>
            <a:endParaRPr>
              <a:solidFill>
                <a:schemeClr val="dk1">
                  <a:lumMod val="65000"/>
                  <a:lumOff val="35000"/>
                </a:schemeClr>
              </a:solidFill>
              <a:sym typeface="+mn-ea"/>
            </a:endParaRPr>
          </a:p>
          <a:p>
            <a:pPr algn="ctr"/>
            <a:r>
              <a:rPr lang="en-US" altLang="zh-CN">
                <a:solidFill>
                  <a:schemeClr val="dk1">
                    <a:lumMod val="65000"/>
                    <a:lumOff val="35000"/>
                  </a:schemeClr>
                </a:solidFill>
                <a:sym typeface="+mn-ea"/>
              </a:rPr>
              <a:t>              </a:t>
            </a:r>
            <a:r>
              <a:rPr>
                <a:solidFill>
                  <a:schemeClr val="dk1">
                    <a:lumMod val="65000"/>
                    <a:lumOff val="35000"/>
                  </a:schemeClr>
                </a:solidFill>
                <a:sym typeface="+mn-ea"/>
              </a:rPr>
              <a:t>2151615 沈书勤</a:t>
            </a:r>
            <a:r>
              <a:rPr lang="en-US" altLang="zh-CN">
                <a:solidFill>
                  <a:schemeClr val="dk1">
                    <a:lumMod val="65000"/>
                    <a:lumOff val="35000"/>
                  </a:schemeClr>
                </a:solidFill>
                <a:sym typeface="+mn-ea"/>
              </a:rPr>
              <a:t>   </a:t>
            </a:r>
            <a:r>
              <a:rPr>
                <a:solidFill>
                  <a:schemeClr val="dk1">
                    <a:lumMod val="65000"/>
                    <a:lumOff val="35000"/>
                  </a:schemeClr>
                </a:solidFill>
                <a:sym typeface="+mn-ea"/>
              </a:rPr>
              <a:t>2151641 王佳垚</a:t>
            </a:r>
            <a:r>
              <a:rPr lang="en-US" altLang="zh-CN">
                <a:solidFill>
                  <a:schemeClr val="dk1">
                    <a:lumMod val="65000"/>
                    <a:lumOff val="35000"/>
                  </a:schemeClr>
                </a:solidFill>
              </a:rPr>
              <a:t>  </a:t>
            </a:r>
            <a:endParaRPr>
              <a:solidFill>
                <a:schemeClr val="dk1">
                  <a:lumMod val="65000"/>
                  <a:lumOff val="35000"/>
                </a:schemeClr>
              </a:solidFill>
            </a:endParaRPr>
          </a:p>
        </p:txBody>
      </p:sp>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项目背景</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糖尿病</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现状</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14" name="文本框 13"/>
          <p:cNvSpPr txBox="1"/>
          <p:nvPr/>
        </p:nvSpPr>
        <p:spPr>
          <a:xfrm>
            <a:off x="608330" y="5239385"/>
            <a:ext cx="5706110" cy="322580"/>
          </a:xfrm>
          <a:prstGeom prst="rect">
            <a:avLst/>
          </a:prstGeom>
          <a:noFill/>
        </p:spPr>
        <p:txBody>
          <a:bodyPr wrap="square" rtlCol="0">
            <a:noAutofit/>
          </a:bodyPr>
          <a:p>
            <a:pPr algn="ctr"/>
            <a:r>
              <a:rPr lang="zh-CN" altLang="en-US" sz="1400"/>
              <a:t>世界</a:t>
            </a:r>
            <a:r>
              <a:rPr lang="zh-CN" altLang="en-US" sz="1400"/>
              <a:t>糖尿病现状</a:t>
            </a:r>
            <a:endParaRPr lang="zh-CN" altLang="en-US" sz="1400"/>
          </a:p>
        </p:txBody>
      </p:sp>
      <p:pic>
        <p:nvPicPr>
          <p:cNvPr id="2" name="图片 1"/>
          <p:cNvPicPr>
            <a:picLocks noChangeAspect="1"/>
          </p:cNvPicPr>
          <p:nvPr>
            <p:custDataLst>
              <p:tags r:id="rId12"/>
            </p:custDataLst>
          </p:nvPr>
        </p:nvPicPr>
        <p:blipFill>
          <a:blip r:embed="rId13"/>
          <a:stretch>
            <a:fillRect/>
          </a:stretch>
        </p:blipFill>
        <p:spPr>
          <a:xfrm>
            <a:off x="608330" y="1019175"/>
            <a:ext cx="6047740" cy="4161155"/>
          </a:xfrm>
          <a:prstGeom prst="rect">
            <a:avLst/>
          </a:prstGeom>
        </p:spPr>
      </p:pic>
      <p:sp>
        <p:nvSpPr>
          <p:cNvPr id="3" name="文本框 2"/>
          <p:cNvSpPr txBox="1"/>
          <p:nvPr/>
        </p:nvSpPr>
        <p:spPr>
          <a:xfrm>
            <a:off x="608330" y="5488940"/>
            <a:ext cx="5587365" cy="245110"/>
          </a:xfrm>
          <a:prstGeom prst="rect">
            <a:avLst/>
          </a:prstGeom>
          <a:noFill/>
        </p:spPr>
        <p:txBody>
          <a:bodyPr wrap="square" rtlCol="0" anchor="t">
            <a:spAutoFit/>
          </a:bodyPr>
          <a:p>
            <a:pPr algn="ctr"/>
            <a:r>
              <a:rPr lang="zh-CN" altLang="en-US" sz="1000"/>
              <a:t>图表来源：http://www.diabetesatlas.org/</a:t>
            </a:r>
            <a:endParaRPr lang="zh-CN" altLang="en-US" sz="1000"/>
          </a:p>
        </p:txBody>
      </p:sp>
      <p:sp>
        <p:nvSpPr>
          <p:cNvPr id="4" name="文本框 3"/>
          <p:cNvSpPr txBox="1"/>
          <p:nvPr/>
        </p:nvSpPr>
        <p:spPr>
          <a:xfrm>
            <a:off x="608330" y="5779770"/>
            <a:ext cx="6047740" cy="714962"/>
          </a:xfrm>
          <a:prstGeom prst="roundRect">
            <a:avLst/>
          </a:prstGeom>
          <a:solidFill>
            <a:schemeClr val="accent6">
              <a:lumMod val="20000"/>
              <a:lumOff val="80000"/>
            </a:schemeClr>
          </a:solidFill>
          <a:ln w="28575">
            <a:solidFill>
              <a:schemeClr val="accent6"/>
            </a:solidFill>
            <a:prstDash val="dash"/>
          </a:ln>
        </p:spPr>
        <p:txBody>
          <a:bodyPr wrap="square" rtlCol="0">
            <a:spAutoFit/>
          </a:bodyPr>
          <a:p>
            <a:r>
              <a:rPr lang="zh-CN" altLang="en-US" sz="1200"/>
              <a:t>2021年全球约5.37亿成年人（20-79岁）患有糖尿病（10个人中就有1人为糖尿病患者）；预计到2030年，该数字将上升到6.43亿；到2045年将上升到7.83亿。在此期间，世界人口估计增长20%，而糖尿病患者人数估计增加46%。</a:t>
            </a:r>
            <a:endParaRPr lang="zh-CN" altLang="en-US" sz="1200"/>
          </a:p>
        </p:txBody>
      </p:sp>
      <p:sp>
        <p:nvSpPr>
          <p:cNvPr id="10" name="文本框 9"/>
          <p:cNvSpPr txBox="1"/>
          <p:nvPr/>
        </p:nvSpPr>
        <p:spPr>
          <a:xfrm>
            <a:off x="6826250" y="1019175"/>
            <a:ext cx="4210050" cy="2286794"/>
          </a:xfrm>
          <a:prstGeom prst="roundRect">
            <a:avLst/>
          </a:prstGeom>
          <a:solidFill>
            <a:schemeClr val="accent6">
              <a:lumMod val="20000"/>
              <a:lumOff val="80000"/>
            </a:schemeClr>
          </a:solidFill>
          <a:ln w="28575">
            <a:solidFill>
              <a:schemeClr val="accent6"/>
            </a:solidFill>
            <a:prstDash val="dash"/>
          </a:ln>
        </p:spPr>
        <p:txBody>
          <a:bodyPr wrap="square" rtlCol="0" anchor="t">
            <a:spAutoFit/>
          </a:bodyPr>
          <a:p>
            <a:r>
              <a:rPr lang="zh-CN" altLang="en-US" sz="1600"/>
              <a:t>在当今社会，糖尿病已成为一种全球性的公共卫生问题，对人们的生活质量和健康造成了严重影响。根据国际糖尿病联合会（IDF）的报告，糖尿病患者数量正以惊人的速度增长，给医疗系统和患者带来了沉重的负担。因此，研究一种能够预测血糖水平随时间变化走向的方法对于糖尿病的预防和治疗尤为重要。</a:t>
            </a:r>
            <a:endParaRPr lang="zh-CN" altLang="en-US" sz="1600"/>
          </a:p>
        </p:txBody>
      </p:sp>
      <p:pic>
        <p:nvPicPr>
          <p:cNvPr id="11" name="图片 10"/>
          <p:cNvPicPr>
            <a:picLocks noChangeAspect="1"/>
          </p:cNvPicPr>
          <p:nvPr>
            <p:custDataLst>
              <p:tags r:id="rId14"/>
            </p:custDataLst>
          </p:nvPr>
        </p:nvPicPr>
        <p:blipFill>
          <a:blip r:embed="rId15"/>
          <a:stretch>
            <a:fillRect/>
          </a:stretch>
        </p:blipFill>
        <p:spPr>
          <a:xfrm>
            <a:off x="6826250" y="3410585"/>
            <a:ext cx="4226560" cy="2374265"/>
          </a:xfrm>
          <a:prstGeom prst="rect">
            <a:avLst/>
          </a:prstGeom>
        </p:spPr>
      </p:pic>
      <p:sp>
        <p:nvSpPr>
          <p:cNvPr id="13" name="文本框 12"/>
          <p:cNvSpPr txBox="1"/>
          <p:nvPr>
            <p:custDataLst>
              <p:tags r:id="rId16"/>
            </p:custDataLst>
          </p:nvPr>
        </p:nvSpPr>
        <p:spPr>
          <a:xfrm>
            <a:off x="6826250" y="5723255"/>
            <a:ext cx="4083050" cy="322580"/>
          </a:xfrm>
          <a:prstGeom prst="rect">
            <a:avLst/>
          </a:prstGeom>
          <a:noFill/>
        </p:spPr>
        <p:txBody>
          <a:bodyPr wrap="square" rtlCol="0">
            <a:noAutofit/>
          </a:bodyPr>
          <a:p>
            <a:pPr algn="ctr"/>
            <a:r>
              <a:rPr lang="zh-CN" altLang="en-US" sz="1400"/>
              <a:t>世界糖尿病患者最多的</a:t>
            </a:r>
            <a:r>
              <a:rPr lang="zh-CN" altLang="en-US" sz="1400"/>
              <a:t>前十个国家</a:t>
            </a:r>
            <a:endParaRPr lang="zh-CN" altLang="en-US" sz="1400"/>
          </a:p>
        </p:txBody>
      </p:sp>
    </p:spTree>
    <p:custDataLst>
      <p:tags r:id="rId1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项目背景</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领域知识调研</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430010" y="1258570"/>
            <a:ext cx="4605020" cy="779427"/>
          </a:xfrm>
          <a:prstGeom prst="roundRect">
            <a:avLst/>
          </a:prstGeom>
          <a:solidFill>
            <a:schemeClr val="accent6">
              <a:lumMod val="20000"/>
              <a:lumOff val="80000"/>
            </a:schemeClr>
          </a:solidFill>
          <a:ln w="28575">
            <a:solidFill>
              <a:schemeClr val="accent6"/>
            </a:solidFill>
            <a:prstDash val="dash"/>
          </a:ln>
        </p:spPr>
        <p:txBody>
          <a:bodyPr wrap="square" rtlCol="0">
            <a:spAutoFit/>
          </a:bodyPr>
          <a:p>
            <a:pPr>
              <a:lnSpc>
                <a:spcPct val="130000"/>
              </a:lnSpc>
            </a:pPr>
            <a:r>
              <a:rPr lang="zh-CN" altLang="en-US" sz="1000"/>
              <a:t>人体通过激素来调节血糖水平的，主要涉及胰岛素和胰高血糖素。</a:t>
            </a:r>
            <a:endParaRPr lang="zh-CN" altLang="en-US" sz="1000"/>
          </a:p>
          <a:p>
            <a:pPr>
              <a:lnSpc>
                <a:spcPct val="130000"/>
              </a:lnSpc>
            </a:pPr>
            <a:r>
              <a:rPr lang="zh-CN" altLang="en-US" sz="1000">
                <a:latin typeface="PingFang SC" panose="020B0400000000000000" charset="-122"/>
                <a:ea typeface="PingFang SC" panose="020B0400000000000000" charset="-122"/>
              </a:rPr>
              <a:t>•</a:t>
            </a:r>
            <a:r>
              <a:rPr lang="en-US" altLang="zh-CN" sz="1000">
                <a:latin typeface="PingFang SC" panose="020B0400000000000000" charset="-122"/>
                <a:ea typeface="PingFang SC" panose="020B0400000000000000" charset="-122"/>
              </a:rPr>
              <a:t> </a:t>
            </a:r>
            <a:r>
              <a:rPr lang="zh-CN" altLang="en-US" sz="1000"/>
              <a:t>胰岛素由胰腺β细胞分泌，降低血糖；</a:t>
            </a:r>
            <a:endParaRPr lang="zh-CN" altLang="en-US" sz="1000"/>
          </a:p>
          <a:p>
            <a:pPr>
              <a:lnSpc>
                <a:spcPct val="130000"/>
              </a:lnSpc>
            </a:pPr>
            <a:r>
              <a:rPr lang="zh-CN" altLang="en-US" sz="1000">
                <a:latin typeface="PingFang SC" panose="020B0400000000000000" charset="-122"/>
                <a:ea typeface="PingFang SC" panose="020B0400000000000000" charset="-122"/>
              </a:rPr>
              <a:t>•</a:t>
            </a:r>
            <a:r>
              <a:rPr lang="en-US" altLang="zh-CN" sz="1000">
                <a:latin typeface="PingFang SC" panose="020B0400000000000000" charset="-122"/>
                <a:ea typeface="PingFang SC" panose="020B0400000000000000" charset="-122"/>
              </a:rPr>
              <a:t> </a:t>
            </a:r>
            <a:r>
              <a:rPr lang="zh-CN" altLang="en-US" sz="1000"/>
              <a:t>胰高血糖素由α细胞分泌，升高血糖。</a:t>
            </a:r>
            <a:endParaRPr lang="zh-CN" altLang="en-US" sz="1000"/>
          </a:p>
        </p:txBody>
      </p:sp>
      <p:sp>
        <p:nvSpPr>
          <p:cNvPr id="5" name="文本框 4"/>
          <p:cNvSpPr txBox="1"/>
          <p:nvPr>
            <p:custDataLst>
              <p:tags r:id="rId12"/>
            </p:custDataLst>
          </p:nvPr>
        </p:nvSpPr>
        <p:spPr>
          <a:xfrm>
            <a:off x="608330" y="5632450"/>
            <a:ext cx="5587365" cy="245110"/>
          </a:xfrm>
          <a:prstGeom prst="rect">
            <a:avLst/>
          </a:prstGeom>
          <a:noFill/>
        </p:spPr>
        <p:txBody>
          <a:bodyPr wrap="square" rtlCol="0" anchor="t">
            <a:spAutoFit/>
          </a:bodyPr>
          <a:p>
            <a:pPr algn="ctr"/>
            <a:r>
              <a:rPr lang="zh-CN" altLang="en-US" sz="1000"/>
              <a:t>图表来源：http://www.diabetesatlas.org/</a:t>
            </a:r>
            <a:endParaRPr lang="zh-CN" altLang="en-US" sz="1000"/>
          </a:p>
        </p:txBody>
      </p:sp>
      <p:pic>
        <p:nvPicPr>
          <p:cNvPr id="6" name="图片 5"/>
          <p:cNvPicPr>
            <a:picLocks noChangeAspect="1"/>
          </p:cNvPicPr>
          <p:nvPr>
            <p:custDataLst>
              <p:tags r:id="rId13"/>
            </p:custDataLst>
          </p:nvPr>
        </p:nvPicPr>
        <p:blipFill>
          <a:blip r:embed="rId14"/>
          <a:stretch>
            <a:fillRect/>
          </a:stretch>
        </p:blipFill>
        <p:spPr>
          <a:xfrm>
            <a:off x="608330" y="982980"/>
            <a:ext cx="5678805" cy="2155190"/>
          </a:xfrm>
          <a:prstGeom prst="rect">
            <a:avLst/>
          </a:prstGeom>
        </p:spPr>
      </p:pic>
      <p:pic>
        <p:nvPicPr>
          <p:cNvPr id="7" name="图片 6"/>
          <p:cNvPicPr>
            <a:picLocks noChangeAspect="1"/>
          </p:cNvPicPr>
          <p:nvPr>
            <p:custDataLst>
              <p:tags r:id="rId15"/>
            </p:custDataLst>
          </p:nvPr>
        </p:nvPicPr>
        <p:blipFill>
          <a:blip r:embed="rId16"/>
          <a:stretch>
            <a:fillRect/>
          </a:stretch>
        </p:blipFill>
        <p:spPr>
          <a:xfrm>
            <a:off x="608330" y="3429000"/>
            <a:ext cx="5644515" cy="1873885"/>
          </a:xfrm>
          <a:prstGeom prst="rect">
            <a:avLst/>
          </a:prstGeom>
        </p:spPr>
      </p:pic>
      <p:sp>
        <p:nvSpPr>
          <p:cNvPr id="11" name="文本框 10"/>
          <p:cNvSpPr txBox="1"/>
          <p:nvPr>
            <p:custDataLst>
              <p:tags r:id="rId17"/>
            </p:custDataLst>
          </p:nvPr>
        </p:nvSpPr>
        <p:spPr>
          <a:xfrm>
            <a:off x="581025" y="3138170"/>
            <a:ext cx="5706110" cy="322580"/>
          </a:xfrm>
          <a:prstGeom prst="rect">
            <a:avLst/>
          </a:prstGeom>
          <a:noFill/>
        </p:spPr>
        <p:txBody>
          <a:bodyPr wrap="square" rtlCol="0">
            <a:noAutofit/>
          </a:bodyPr>
          <a:p>
            <a:pPr algn="ctr"/>
            <a:r>
              <a:rPr lang="zh-CN" altLang="en-US" sz="1400"/>
              <a:t>血糖患者数量</a:t>
            </a:r>
            <a:r>
              <a:rPr lang="zh-CN" altLang="en-US" sz="1400"/>
              <a:t>随年龄变化</a:t>
            </a:r>
            <a:endParaRPr lang="zh-CN" altLang="en-US" sz="1400"/>
          </a:p>
        </p:txBody>
      </p:sp>
      <p:sp>
        <p:nvSpPr>
          <p:cNvPr id="12" name="文本框 11"/>
          <p:cNvSpPr txBox="1"/>
          <p:nvPr>
            <p:custDataLst>
              <p:tags r:id="rId18"/>
            </p:custDataLst>
          </p:nvPr>
        </p:nvSpPr>
        <p:spPr>
          <a:xfrm>
            <a:off x="608330" y="5302885"/>
            <a:ext cx="5644515" cy="322580"/>
          </a:xfrm>
          <a:prstGeom prst="rect">
            <a:avLst/>
          </a:prstGeom>
          <a:noFill/>
        </p:spPr>
        <p:txBody>
          <a:bodyPr wrap="square" rtlCol="0">
            <a:noAutofit/>
          </a:bodyPr>
          <a:p>
            <a:pPr algn="ctr"/>
            <a:r>
              <a:rPr lang="zh-CN" altLang="en-US" sz="1400"/>
              <a:t>血糖患者数量随</a:t>
            </a:r>
            <a:r>
              <a:rPr lang="zh-CN" altLang="en-US" sz="1400"/>
              <a:t>性别变化</a:t>
            </a:r>
            <a:endParaRPr lang="zh-CN" altLang="en-US" sz="1400"/>
          </a:p>
        </p:txBody>
      </p:sp>
      <p:sp>
        <p:nvSpPr>
          <p:cNvPr id="13" name="文本框 12"/>
          <p:cNvSpPr txBox="1"/>
          <p:nvPr/>
        </p:nvSpPr>
        <p:spPr>
          <a:xfrm>
            <a:off x="6430010" y="876300"/>
            <a:ext cx="2219325" cy="337185"/>
          </a:xfrm>
          <a:prstGeom prst="rect">
            <a:avLst/>
          </a:prstGeom>
          <a:noFill/>
        </p:spPr>
        <p:txBody>
          <a:bodyPr wrap="square" rtlCol="0">
            <a:spAutoFit/>
          </a:bodyPr>
          <a:p>
            <a:r>
              <a:rPr lang="zh-CN" altLang="en-US" sz="1600"/>
              <a:t>人体血糖调节机制</a:t>
            </a:r>
            <a:endParaRPr lang="zh-CN" altLang="en-US" sz="1600"/>
          </a:p>
        </p:txBody>
      </p:sp>
      <p:sp>
        <p:nvSpPr>
          <p:cNvPr id="15" name="文本框 14"/>
          <p:cNvSpPr txBox="1"/>
          <p:nvPr>
            <p:custDataLst>
              <p:tags r:id="rId19"/>
            </p:custDataLst>
          </p:nvPr>
        </p:nvSpPr>
        <p:spPr>
          <a:xfrm>
            <a:off x="6430010" y="2101215"/>
            <a:ext cx="2708275" cy="337185"/>
          </a:xfrm>
          <a:prstGeom prst="rect">
            <a:avLst/>
          </a:prstGeom>
          <a:noFill/>
        </p:spPr>
        <p:txBody>
          <a:bodyPr wrap="square" rtlCol="0">
            <a:spAutoFit/>
          </a:bodyPr>
          <a:p>
            <a:r>
              <a:rPr lang="zh-CN" altLang="en-US" sz="1600"/>
              <a:t>影响血糖水平的因素</a:t>
            </a:r>
            <a:endParaRPr lang="zh-CN" altLang="en-US" sz="1600"/>
          </a:p>
        </p:txBody>
      </p:sp>
      <p:sp>
        <p:nvSpPr>
          <p:cNvPr id="16" name="文本框 15"/>
          <p:cNvSpPr txBox="1"/>
          <p:nvPr>
            <p:custDataLst>
              <p:tags r:id="rId20"/>
            </p:custDataLst>
          </p:nvPr>
        </p:nvSpPr>
        <p:spPr>
          <a:xfrm>
            <a:off x="6430010" y="2454910"/>
            <a:ext cx="4604385" cy="1209871"/>
          </a:xfrm>
          <a:prstGeom prst="roundRect">
            <a:avLst/>
          </a:prstGeom>
          <a:solidFill>
            <a:schemeClr val="accent6">
              <a:lumMod val="20000"/>
              <a:lumOff val="80000"/>
            </a:schemeClr>
          </a:solidFill>
          <a:ln w="28575">
            <a:solidFill>
              <a:schemeClr val="accent6"/>
            </a:solidFill>
            <a:prstDash val="dash"/>
          </a:ln>
        </p:spPr>
        <p:txBody>
          <a:bodyPr wrap="square" rtlCol="0">
            <a:spAutoFit/>
          </a:bodyPr>
          <a:p>
            <a:pPr>
              <a:lnSpc>
                <a:spcPct val="130000"/>
              </a:lnSpc>
            </a:pPr>
            <a:r>
              <a:rPr lang="zh-CN" altLang="en-US" sz="1000"/>
              <a:t>影响血糖水平的因素的外部因素主要有</a:t>
            </a:r>
            <a:r>
              <a:rPr lang="zh-CN" altLang="en-US" sz="1000">
                <a:solidFill>
                  <a:schemeClr val="accent6">
                    <a:lumMod val="75000"/>
                  </a:schemeClr>
                </a:solidFill>
              </a:rPr>
              <a:t>饮食、运动和药物</a:t>
            </a:r>
            <a:r>
              <a:rPr lang="zh-CN" altLang="en-US" sz="1000"/>
              <a:t>三种：</a:t>
            </a:r>
            <a:endParaRPr lang="zh-CN" altLang="en-US" sz="1000"/>
          </a:p>
          <a:p>
            <a:pPr>
              <a:lnSpc>
                <a:spcPct val="130000"/>
              </a:lnSpc>
            </a:pPr>
            <a:r>
              <a:rPr lang="zh-CN" altLang="en-US" sz="1000">
                <a:latin typeface="PingFang SC" panose="020B0400000000000000" charset="-122"/>
                <a:ea typeface="PingFang SC" panose="020B0400000000000000" charset="-122"/>
                <a:sym typeface="+mn-ea"/>
              </a:rPr>
              <a:t>•</a:t>
            </a:r>
            <a:r>
              <a:rPr lang="en-US" altLang="zh-CN" sz="1000">
                <a:latin typeface="PingFang SC" panose="020B0400000000000000" charset="-122"/>
                <a:ea typeface="PingFang SC" panose="020B0400000000000000" charset="-122"/>
                <a:sym typeface="+mn-ea"/>
              </a:rPr>
              <a:t> </a:t>
            </a:r>
            <a:r>
              <a:rPr lang="zh-CN" altLang="en-US" sz="1000"/>
              <a:t>饮食：碳水化合物的摄入直接影响血糖水平。</a:t>
            </a:r>
            <a:endParaRPr lang="zh-CN" altLang="en-US" sz="1000"/>
          </a:p>
          <a:p>
            <a:pPr>
              <a:lnSpc>
                <a:spcPct val="130000"/>
              </a:lnSpc>
            </a:pPr>
            <a:r>
              <a:rPr lang="zh-CN" altLang="en-US" sz="1000">
                <a:latin typeface="PingFang SC" panose="020B0400000000000000" charset="-122"/>
                <a:ea typeface="PingFang SC" panose="020B0400000000000000" charset="-122"/>
                <a:sym typeface="+mn-ea"/>
              </a:rPr>
              <a:t>•</a:t>
            </a:r>
            <a:r>
              <a:rPr lang="en-US" altLang="zh-CN" sz="1000">
                <a:latin typeface="PingFang SC" panose="020B0400000000000000" charset="-122"/>
                <a:ea typeface="PingFang SC" panose="020B0400000000000000" charset="-122"/>
                <a:sym typeface="+mn-ea"/>
              </a:rPr>
              <a:t> </a:t>
            </a:r>
            <a:r>
              <a:rPr lang="zh-CN" altLang="en-US" sz="1000"/>
              <a:t>运动：身体活动可增加胰岛素敏感性，降低血糖。</a:t>
            </a:r>
            <a:endParaRPr lang="zh-CN" altLang="en-US" sz="1000"/>
          </a:p>
          <a:p>
            <a:pPr>
              <a:lnSpc>
                <a:spcPct val="130000"/>
              </a:lnSpc>
            </a:pPr>
            <a:r>
              <a:rPr lang="zh-CN" altLang="en-US" sz="1000">
                <a:latin typeface="PingFang SC" panose="020B0400000000000000" charset="-122"/>
                <a:ea typeface="PingFang SC" panose="020B0400000000000000" charset="-122"/>
                <a:sym typeface="+mn-ea"/>
              </a:rPr>
              <a:t>•</a:t>
            </a:r>
            <a:r>
              <a:rPr lang="en-US" altLang="zh-CN" sz="1000">
                <a:latin typeface="PingFang SC" panose="020B0400000000000000" charset="-122"/>
                <a:ea typeface="PingFang SC" panose="020B0400000000000000" charset="-122"/>
                <a:sym typeface="+mn-ea"/>
              </a:rPr>
              <a:t> </a:t>
            </a:r>
            <a:r>
              <a:rPr lang="zh-CN" altLang="en-US" sz="1000"/>
              <a:t>药物：胰岛素和其他降糖药用于控制血糖。</a:t>
            </a:r>
            <a:endParaRPr lang="zh-CN" altLang="en-US" sz="1000"/>
          </a:p>
          <a:p>
            <a:pPr>
              <a:lnSpc>
                <a:spcPct val="130000"/>
              </a:lnSpc>
            </a:pPr>
            <a:r>
              <a:rPr lang="zh-CN" altLang="en-US" sz="1000">
                <a:sym typeface="+mn-ea"/>
              </a:rPr>
              <a:t>影响血糖水平的因素的内部因素有</a:t>
            </a:r>
            <a:r>
              <a:rPr lang="zh-CN" altLang="en-US" sz="1000">
                <a:solidFill>
                  <a:schemeClr val="accent6">
                    <a:lumMod val="75000"/>
                  </a:schemeClr>
                </a:solidFill>
                <a:sym typeface="+mn-ea"/>
              </a:rPr>
              <a:t>年龄、性别、</a:t>
            </a:r>
            <a:r>
              <a:rPr lang="en-US" altLang="zh-CN" sz="1000">
                <a:solidFill>
                  <a:schemeClr val="accent6">
                    <a:lumMod val="75000"/>
                  </a:schemeClr>
                </a:solidFill>
                <a:sym typeface="+mn-ea"/>
              </a:rPr>
              <a:t>BMI</a:t>
            </a:r>
            <a:r>
              <a:rPr lang="zh-CN" altLang="en-US" sz="1000">
                <a:solidFill>
                  <a:schemeClr val="accent6">
                    <a:lumMod val="75000"/>
                  </a:schemeClr>
                </a:solidFill>
                <a:sym typeface="+mn-ea"/>
              </a:rPr>
              <a:t>指数等</a:t>
            </a:r>
            <a:r>
              <a:rPr lang="zh-CN" altLang="en-US" sz="1000">
                <a:sym typeface="+mn-ea"/>
              </a:rPr>
              <a:t>。</a:t>
            </a:r>
            <a:endParaRPr lang="zh-CN" altLang="en-US" sz="1000">
              <a:sym typeface="+mn-ea"/>
            </a:endParaRPr>
          </a:p>
        </p:txBody>
      </p:sp>
      <p:sp>
        <p:nvSpPr>
          <p:cNvPr id="17" name="文本框 16"/>
          <p:cNvSpPr txBox="1"/>
          <p:nvPr>
            <p:custDataLst>
              <p:tags r:id="rId21"/>
            </p:custDataLst>
          </p:nvPr>
        </p:nvSpPr>
        <p:spPr>
          <a:xfrm>
            <a:off x="6430010" y="3762375"/>
            <a:ext cx="2708275" cy="337185"/>
          </a:xfrm>
          <a:prstGeom prst="rect">
            <a:avLst/>
          </a:prstGeom>
          <a:noFill/>
        </p:spPr>
        <p:txBody>
          <a:bodyPr wrap="square" rtlCol="0">
            <a:spAutoFit/>
          </a:bodyPr>
          <a:p>
            <a:r>
              <a:rPr lang="zh-CN" altLang="en-US" sz="1600"/>
              <a:t>糖尿病的类型</a:t>
            </a:r>
            <a:endParaRPr lang="zh-CN" altLang="en-US" sz="1600"/>
          </a:p>
        </p:txBody>
      </p:sp>
      <p:sp>
        <p:nvSpPr>
          <p:cNvPr id="18" name="文本框 17"/>
          <p:cNvSpPr txBox="1"/>
          <p:nvPr>
            <p:custDataLst>
              <p:tags r:id="rId22"/>
            </p:custDataLst>
          </p:nvPr>
        </p:nvSpPr>
        <p:spPr>
          <a:xfrm>
            <a:off x="6363335" y="4103370"/>
            <a:ext cx="4604385" cy="1683091"/>
          </a:xfrm>
          <a:prstGeom prst="roundRect">
            <a:avLst/>
          </a:prstGeom>
          <a:solidFill>
            <a:schemeClr val="accent6">
              <a:lumMod val="20000"/>
              <a:lumOff val="80000"/>
            </a:schemeClr>
          </a:solidFill>
          <a:ln w="28575">
            <a:solidFill>
              <a:schemeClr val="accent6"/>
            </a:solidFill>
            <a:prstDash val="dash"/>
          </a:ln>
        </p:spPr>
        <p:txBody>
          <a:bodyPr wrap="square" rtlCol="0">
            <a:spAutoFit/>
          </a:bodyPr>
          <a:p>
            <a:pPr>
              <a:lnSpc>
                <a:spcPct val="130000"/>
              </a:lnSpc>
            </a:pPr>
            <a:r>
              <a:rPr lang="zh-CN" altLang="en-US" sz="1000">
                <a:solidFill>
                  <a:schemeClr val="accent6">
                    <a:lumMod val="75000"/>
                  </a:schemeClr>
                </a:solidFill>
                <a:sym typeface="+mn-ea"/>
              </a:rPr>
              <a:t>1型糖尿病：</a:t>
            </a:r>
            <a:endParaRPr lang="zh-CN" altLang="en-US" sz="1000">
              <a:solidFill>
                <a:schemeClr val="accent6">
                  <a:lumMod val="75000"/>
                </a:schemeClr>
              </a:solidFill>
              <a:sym typeface="+mn-ea"/>
            </a:endParaRPr>
          </a:p>
          <a:p>
            <a:pPr>
              <a:lnSpc>
                <a:spcPct val="130000"/>
              </a:lnSpc>
            </a:pPr>
            <a:r>
              <a:rPr lang="zh-CN" altLang="en-US" sz="1000">
                <a:latin typeface="PingFang SC" panose="020B0400000000000000" charset="-122"/>
                <a:ea typeface="PingFang SC" panose="020B0400000000000000" charset="-122"/>
                <a:sym typeface="+mn-ea"/>
              </a:rPr>
              <a:t>•</a:t>
            </a:r>
            <a:r>
              <a:rPr lang="en-US" altLang="zh-CN" sz="1000">
                <a:latin typeface="PingFang SC" panose="020B0400000000000000" charset="-122"/>
                <a:ea typeface="PingFang SC" panose="020B0400000000000000" charset="-122"/>
                <a:sym typeface="+mn-ea"/>
              </a:rPr>
              <a:t> </a:t>
            </a:r>
            <a:r>
              <a:rPr lang="zh-CN" altLang="en-US" sz="1000">
                <a:sym typeface="+mn-ea"/>
              </a:rPr>
              <a:t>病因：自体免疫疾病，导致胰岛素分泌不足。</a:t>
            </a:r>
            <a:endParaRPr lang="zh-CN" altLang="en-US" sz="1000">
              <a:sym typeface="+mn-ea"/>
            </a:endParaRPr>
          </a:p>
          <a:p>
            <a:pPr>
              <a:lnSpc>
                <a:spcPct val="130000"/>
              </a:lnSpc>
            </a:pPr>
            <a:r>
              <a:rPr lang="zh-CN" altLang="en-US" sz="1000">
                <a:latin typeface="PingFang SC" panose="020B0400000000000000" charset="-122"/>
                <a:ea typeface="PingFang SC" panose="020B0400000000000000" charset="-122"/>
                <a:sym typeface="+mn-ea"/>
              </a:rPr>
              <a:t>•</a:t>
            </a:r>
            <a:r>
              <a:rPr lang="en-US" altLang="zh-CN" sz="1000">
                <a:latin typeface="PingFang SC" panose="020B0400000000000000" charset="-122"/>
                <a:ea typeface="PingFang SC" panose="020B0400000000000000" charset="-122"/>
                <a:sym typeface="+mn-ea"/>
              </a:rPr>
              <a:t> </a:t>
            </a:r>
            <a:r>
              <a:rPr lang="zh-CN" altLang="en-US" sz="1000">
                <a:sym typeface="+mn-ea"/>
              </a:rPr>
              <a:t>治疗方式：终身胰岛素治疗，血糖监测，饮食管理。</a:t>
            </a:r>
            <a:endParaRPr lang="zh-CN" altLang="en-US" sz="1000">
              <a:sym typeface="+mn-ea"/>
            </a:endParaRPr>
          </a:p>
          <a:p>
            <a:pPr>
              <a:lnSpc>
                <a:spcPct val="130000"/>
              </a:lnSpc>
            </a:pPr>
            <a:r>
              <a:rPr lang="en-US" altLang="zh-CN" sz="1000">
                <a:solidFill>
                  <a:schemeClr val="accent6">
                    <a:lumMod val="75000"/>
                  </a:schemeClr>
                </a:solidFill>
                <a:sym typeface="+mn-ea"/>
              </a:rPr>
              <a:t>2</a:t>
            </a:r>
            <a:r>
              <a:rPr lang="zh-CN" altLang="en-US" sz="1000">
                <a:solidFill>
                  <a:schemeClr val="accent6">
                    <a:lumMod val="75000"/>
                  </a:schemeClr>
                </a:solidFill>
                <a:sym typeface="+mn-ea"/>
              </a:rPr>
              <a:t>型糖尿病：</a:t>
            </a:r>
            <a:endParaRPr lang="zh-CN" altLang="en-US" sz="1000">
              <a:solidFill>
                <a:schemeClr val="accent6">
                  <a:lumMod val="75000"/>
                </a:schemeClr>
              </a:solidFill>
              <a:sym typeface="+mn-ea"/>
            </a:endParaRPr>
          </a:p>
          <a:p>
            <a:pPr>
              <a:lnSpc>
                <a:spcPct val="130000"/>
              </a:lnSpc>
            </a:pPr>
            <a:r>
              <a:rPr lang="zh-CN" altLang="en-US" sz="1000">
                <a:latin typeface="PingFang SC" panose="020B0400000000000000" charset="-122"/>
                <a:ea typeface="PingFang SC" panose="020B0400000000000000" charset="-122"/>
                <a:sym typeface="+mn-ea"/>
              </a:rPr>
              <a:t>•</a:t>
            </a:r>
            <a:r>
              <a:rPr lang="en-US" altLang="zh-CN" sz="1000">
                <a:latin typeface="PingFang SC" panose="020B0400000000000000" charset="-122"/>
                <a:ea typeface="PingFang SC" panose="020B0400000000000000" charset="-122"/>
                <a:sym typeface="+mn-ea"/>
              </a:rPr>
              <a:t> </a:t>
            </a:r>
            <a:r>
              <a:rPr lang="zh-CN" altLang="en-US" sz="1000">
                <a:sym typeface="+mn-ea"/>
              </a:rPr>
              <a:t>病因：与生活方式有关，特征为胰岛素抵抗或分泌不足。</a:t>
            </a:r>
            <a:endParaRPr lang="zh-CN" altLang="en-US" sz="1000">
              <a:sym typeface="+mn-ea"/>
            </a:endParaRPr>
          </a:p>
          <a:p>
            <a:pPr>
              <a:lnSpc>
                <a:spcPct val="130000"/>
              </a:lnSpc>
            </a:pPr>
            <a:r>
              <a:rPr lang="zh-CN" altLang="en-US" sz="1000">
                <a:latin typeface="PingFang SC" panose="020B0400000000000000" charset="-122"/>
                <a:ea typeface="PingFang SC" panose="020B0400000000000000" charset="-122"/>
                <a:sym typeface="+mn-ea"/>
              </a:rPr>
              <a:t>•</a:t>
            </a:r>
            <a:r>
              <a:rPr lang="en-US" altLang="zh-CN" sz="1000">
                <a:latin typeface="PingFang SC" panose="020B0400000000000000" charset="-122"/>
                <a:ea typeface="PingFang SC" panose="020B0400000000000000" charset="-122"/>
                <a:sym typeface="+mn-ea"/>
              </a:rPr>
              <a:t> </a:t>
            </a:r>
            <a:r>
              <a:rPr lang="zh-CN" altLang="en-US" sz="1000">
                <a:sym typeface="+mn-ea"/>
              </a:rPr>
              <a:t>治疗方式：可能包括口服药物、胰岛素治疗、生活方式改变。定期监测血糖，调整治疗方案。</a:t>
            </a:r>
            <a:endParaRPr lang="zh-CN" altLang="en-US" sz="1000">
              <a:sym typeface="+mn-ea"/>
            </a:endParaRPr>
          </a:p>
        </p:txBody>
      </p:sp>
    </p:spTree>
    <p:custDataLst>
      <p:tags r:id="rId2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 02</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a:xfrm>
            <a:off x="5446395" y="2750185"/>
            <a:ext cx="4710430" cy="726440"/>
          </a:xfrm>
        </p:spPr>
        <p:txBody>
          <a:bodyPr>
            <a:normAutofit fontScale="90000"/>
          </a:bodyPr>
          <a:lstStyle/>
          <a:p>
            <a:r>
              <a:rPr dirty="0"/>
              <a:t>数据处理与</a:t>
            </a:r>
            <a:r>
              <a:rPr dirty="0"/>
              <a:t>特征工程</a:t>
            </a:r>
            <a:endParaRPr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extLst>
                <a:ext uri="{96DAC541-7B7A-43D3-8B79-37D633B846F1}">
                  <asvg:svgBlip xmlns:asvg="http://schemas.microsoft.com/office/drawing/2016/SVG/main" r:embed="rId7"/>
                </a:ext>
              </a:extLst>
            </a:blip>
            <a:srcRect r="76895"/>
            <a:stretch>
              <a:fillRect/>
            </a:stretch>
          </p:blipFill>
          <p:spPr>
            <a:xfrm>
              <a:off x="2211814" y="-53093"/>
              <a:ext cx="778994" cy="960741"/>
            </a:xfrm>
            <a:prstGeom prst="ellipse">
              <a:avLst/>
            </a:prstGeom>
          </p:spPr>
        </p:pic>
      </p:grpSp>
      <p:sp>
        <p:nvSpPr>
          <p:cNvPr id="7" name="文本框 6"/>
          <p:cNvSpPr txBox="1"/>
          <p:nvPr/>
        </p:nvSpPr>
        <p:spPr>
          <a:xfrm>
            <a:off x="5473065" y="3597275"/>
            <a:ext cx="1249680" cy="306705"/>
          </a:xfrm>
          <a:prstGeom prst="rect">
            <a:avLst/>
          </a:prstGeom>
          <a:noFill/>
        </p:spPr>
        <p:txBody>
          <a:bodyPr wrap="none" rtlCol="0" anchor="t">
            <a:spAutoFit/>
          </a:bodyPr>
          <a:p>
            <a:r>
              <a:rPr lang="zh-CN" altLang="en-US" sz="1400">
                <a:latin typeface="宋体" charset="0"/>
                <a:ea typeface="宋体" charset="0"/>
              </a:rPr>
              <a:t>◎数据集</a:t>
            </a:r>
            <a:r>
              <a:rPr lang="zh-CN" altLang="en-US" sz="1400">
                <a:latin typeface="宋体" charset="0"/>
                <a:ea typeface="宋体" charset="0"/>
              </a:rPr>
              <a:t>概览</a:t>
            </a:r>
            <a:endParaRPr lang="zh-CN" altLang="en-US" sz="1400">
              <a:latin typeface="宋体" charset="0"/>
              <a:ea typeface="宋体" charset="0"/>
            </a:endParaRPr>
          </a:p>
        </p:txBody>
      </p:sp>
      <p:sp>
        <p:nvSpPr>
          <p:cNvPr id="2" name="文本框 1"/>
          <p:cNvSpPr txBox="1"/>
          <p:nvPr>
            <p:custDataLst>
              <p:tags r:id="rId8"/>
            </p:custDataLst>
          </p:nvPr>
        </p:nvSpPr>
        <p:spPr>
          <a:xfrm>
            <a:off x="6722745" y="3597275"/>
            <a:ext cx="1427480" cy="306705"/>
          </a:xfrm>
          <a:prstGeom prst="rect">
            <a:avLst/>
          </a:prstGeom>
          <a:noFill/>
        </p:spPr>
        <p:txBody>
          <a:bodyPr wrap="none" rtlCol="0" anchor="t">
            <a:spAutoFit/>
          </a:bodyPr>
          <a:p>
            <a:r>
              <a:rPr lang="zh-CN" altLang="en-US" sz="1400">
                <a:latin typeface="宋体" charset="0"/>
                <a:ea typeface="宋体" charset="0"/>
              </a:rPr>
              <a:t>◎静态数据</a:t>
            </a:r>
            <a:r>
              <a:rPr lang="zh-CN" altLang="en-US" sz="1400">
                <a:latin typeface="宋体" charset="0"/>
                <a:ea typeface="宋体" charset="0"/>
              </a:rPr>
              <a:t>处理</a:t>
            </a:r>
            <a:endParaRPr lang="zh-CN" altLang="en-US" sz="1400">
              <a:latin typeface="宋体" charset="0"/>
              <a:ea typeface="宋体" charset="0"/>
            </a:endParaRPr>
          </a:p>
        </p:txBody>
      </p:sp>
      <p:sp>
        <p:nvSpPr>
          <p:cNvPr id="9" name="文本框 8"/>
          <p:cNvSpPr txBox="1"/>
          <p:nvPr>
            <p:custDataLst>
              <p:tags r:id="rId9"/>
            </p:custDataLst>
          </p:nvPr>
        </p:nvSpPr>
        <p:spPr>
          <a:xfrm>
            <a:off x="8169910" y="3597275"/>
            <a:ext cx="1427480" cy="306705"/>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动态数据</a:t>
            </a:r>
            <a:r>
              <a:rPr lang="zh-CN" altLang="en-US" sz="1400">
                <a:latin typeface="宋体" charset="0"/>
                <a:ea typeface="宋体" charset="0"/>
              </a:rPr>
              <a:t>处理</a:t>
            </a:r>
            <a:endParaRPr lang="zh-CN" altLang="en-US" sz="1400">
              <a:latin typeface="宋体" charset="0"/>
              <a:ea typeface="宋体" charset="0"/>
            </a:endParaRPr>
          </a:p>
        </p:txBody>
      </p:sp>
    </p:spTree>
    <p:custDataLst>
      <p:tags r:id="rId10"/>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数据集概览</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15" name="文本框 14"/>
          <p:cNvSpPr txBox="1"/>
          <p:nvPr>
            <p:custDataLst>
              <p:tags r:id="rId12"/>
            </p:custDataLst>
          </p:nvPr>
        </p:nvSpPr>
        <p:spPr>
          <a:xfrm>
            <a:off x="4199255" y="2245995"/>
            <a:ext cx="6914515" cy="798830"/>
          </a:xfrm>
          <a:prstGeom prst="rect">
            <a:avLst/>
          </a:prstGeom>
          <a:noFill/>
        </p:spPr>
        <p:txBody>
          <a:bodyPr wrap="square" rtlCol="0">
            <a:spAutoFit/>
          </a:bodyPr>
          <a:p>
            <a:r>
              <a:rPr lang="en-US" altLang="zh-CN" sz="1400"/>
              <a:t>Shanghai_T1DM_Summary.xlsx</a:t>
            </a:r>
            <a:r>
              <a:rPr lang="zh-CN" altLang="en-US" sz="1400"/>
              <a:t>中的患者部分基础信息，提供了患者的性别、身高、体重、</a:t>
            </a:r>
            <a:r>
              <a:rPr lang="en-US" altLang="zh-CN" sz="1400"/>
              <a:t>BMI</a:t>
            </a:r>
            <a:r>
              <a:rPr lang="zh-CN" altLang="en-US" sz="1400"/>
              <a:t>、抽烟史、是否喝酒、糖尿病时长、并发症等基础信息，这些在</a:t>
            </a:r>
            <a:r>
              <a:rPr lang="en-US" altLang="zh-CN" sz="1400"/>
              <a:t>CGM</a:t>
            </a:r>
            <a:r>
              <a:rPr lang="zh-CN" altLang="en-US" sz="1400"/>
              <a:t>检测中不会改变，贯彻始终，我们可以将其视作</a:t>
            </a:r>
            <a:r>
              <a:rPr lang="zh-CN" altLang="en-US">
                <a:solidFill>
                  <a:schemeClr val="accent6">
                    <a:lumMod val="75000"/>
                  </a:schemeClr>
                </a:solidFill>
              </a:rPr>
              <a:t>“静态数据”</a:t>
            </a:r>
            <a:r>
              <a:rPr lang="zh-CN" altLang="en-US" sz="1400"/>
              <a:t>。</a:t>
            </a:r>
            <a:endParaRPr lang="zh-CN" altLang="en-US" sz="1400"/>
          </a:p>
        </p:txBody>
      </p:sp>
      <p:pic>
        <p:nvPicPr>
          <p:cNvPr id="2" name="图片 1"/>
          <p:cNvPicPr>
            <a:picLocks noChangeAspect="1"/>
          </p:cNvPicPr>
          <p:nvPr>
            <p:custDataLst>
              <p:tags r:id="rId13"/>
            </p:custDataLst>
          </p:nvPr>
        </p:nvPicPr>
        <p:blipFill>
          <a:blip r:embed="rId14"/>
          <a:stretch>
            <a:fillRect/>
          </a:stretch>
        </p:blipFill>
        <p:spPr>
          <a:xfrm>
            <a:off x="607695" y="1338580"/>
            <a:ext cx="3492500" cy="1130300"/>
          </a:xfrm>
          <a:prstGeom prst="rect">
            <a:avLst/>
          </a:prstGeom>
        </p:spPr>
      </p:pic>
      <p:pic>
        <p:nvPicPr>
          <p:cNvPr id="3" name="图片 2"/>
          <p:cNvPicPr>
            <a:picLocks noChangeAspect="1"/>
          </p:cNvPicPr>
          <p:nvPr>
            <p:custDataLst>
              <p:tags r:id="rId15"/>
            </p:custDataLst>
          </p:nvPr>
        </p:nvPicPr>
        <p:blipFill>
          <a:blip r:embed="rId16"/>
          <a:stretch>
            <a:fillRect/>
          </a:stretch>
        </p:blipFill>
        <p:spPr>
          <a:xfrm>
            <a:off x="608330" y="2802890"/>
            <a:ext cx="3492500" cy="2517775"/>
          </a:xfrm>
          <a:prstGeom prst="rect">
            <a:avLst/>
          </a:prstGeom>
        </p:spPr>
      </p:pic>
      <p:sp>
        <p:nvSpPr>
          <p:cNvPr id="10" name="文本框 9"/>
          <p:cNvSpPr txBox="1"/>
          <p:nvPr/>
        </p:nvSpPr>
        <p:spPr>
          <a:xfrm>
            <a:off x="608330" y="5490210"/>
            <a:ext cx="3491865" cy="460375"/>
          </a:xfrm>
          <a:prstGeom prst="rect">
            <a:avLst/>
          </a:prstGeom>
          <a:noFill/>
        </p:spPr>
        <p:txBody>
          <a:bodyPr wrap="square" rtlCol="0" anchor="t">
            <a:spAutoFit/>
          </a:bodyPr>
          <a:p>
            <a:r>
              <a:rPr lang="zh-CN" altLang="en-US" sz="1200"/>
              <a:t>分别包含12名T1DM患者和100名T2DM患者的3到14天的CGM（连续葡萄糖监测）数据。</a:t>
            </a:r>
            <a:endParaRPr lang="zh-CN" altLang="en-US" sz="1200"/>
          </a:p>
        </p:txBody>
      </p:sp>
      <p:pic>
        <p:nvPicPr>
          <p:cNvPr id="14" name="图片 13"/>
          <p:cNvPicPr>
            <a:picLocks noChangeAspect="1"/>
          </p:cNvPicPr>
          <p:nvPr>
            <p:custDataLst>
              <p:tags r:id="rId17"/>
            </p:custDataLst>
          </p:nvPr>
        </p:nvPicPr>
        <p:blipFill>
          <a:blip r:embed="rId18"/>
          <a:srcRect b="44891"/>
          <a:stretch>
            <a:fillRect/>
          </a:stretch>
        </p:blipFill>
        <p:spPr>
          <a:xfrm>
            <a:off x="4199255" y="1331595"/>
            <a:ext cx="7051040" cy="914400"/>
          </a:xfrm>
          <a:prstGeom prst="rect">
            <a:avLst/>
          </a:prstGeom>
        </p:spPr>
      </p:pic>
      <p:pic>
        <p:nvPicPr>
          <p:cNvPr id="24" name="图片 23"/>
          <p:cNvPicPr>
            <a:picLocks noChangeAspect="1"/>
          </p:cNvPicPr>
          <p:nvPr>
            <p:custDataLst>
              <p:tags r:id="rId19"/>
            </p:custDataLst>
          </p:nvPr>
        </p:nvPicPr>
        <p:blipFill>
          <a:blip r:embed="rId20"/>
          <a:srcRect r="9032"/>
          <a:stretch>
            <a:fillRect/>
          </a:stretch>
        </p:blipFill>
        <p:spPr>
          <a:xfrm>
            <a:off x="4199255" y="3336290"/>
            <a:ext cx="7050405" cy="614045"/>
          </a:xfrm>
          <a:prstGeom prst="rect">
            <a:avLst/>
          </a:prstGeom>
        </p:spPr>
      </p:pic>
      <p:sp>
        <p:nvSpPr>
          <p:cNvPr id="25" name="文本框 24"/>
          <p:cNvSpPr txBox="1"/>
          <p:nvPr>
            <p:custDataLst>
              <p:tags r:id="rId21"/>
            </p:custDataLst>
          </p:nvPr>
        </p:nvSpPr>
        <p:spPr>
          <a:xfrm>
            <a:off x="4198620" y="4041775"/>
            <a:ext cx="6915150" cy="1014730"/>
          </a:xfrm>
          <a:prstGeom prst="rect">
            <a:avLst/>
          </a:prstGeom>
          <a:noFill/>
        </p:spPr>
        <p:txBody>
          <a:bodyPr wrap="square" rtlCol="0">
            <a:spAutoFit/>
          </a:bodyPr>
          <a:p>
            <a:r>
              <a:rPr lang="zh-CN" altLang="en-US" sz="1400"/>
              <a:t>在每一个文件夹中提供了每一个患者的每一段</a:t>
            </a:r>
            <a:r>
              <a:rPr lang="en-US" altLang="zh-CN" sz="1400"/>
              <a:t>CGM</a:t>
            </a:r>
            <a:r>
              <a:rPr lang="zh-CN" altLang="en-US" sz="1400"/>
              <a:t>检测值，并记录了在检测期间的血酮变化情况以及</a:t>
            </a:r>
            <a:r>
              <a:rPr lang="en-US" altLang="zh-CN" sz="1400"/>
              <a:t>CBG</a:t>
            </a:r>
            <a:r>
              <a:rPr lang="zh-CN" altLang="en-US" sz="1400"/>
              <a:t>值，饮食摄入，胰岛素注射以及一些用药信息，这些数据会在</a:t>
            </a:r>
            <a:r>
              <a:rPr lang="en-US" altLang="zh-CN" sz="1400"/>
              <a:t>CGM</a:t>
            </a:r>
            <a:r>
              <a:rPr lang="zh-CN" altLang="en-US" sz="1400"/>
              <a:t>监测过程中随着时间的改变而改变，并且对监测结果会有实时的影响，我们将这样的数据视为</a:t>
            </a:r>
            <a:r>
              <a:rPr lang="zh-CN" altLang="en-US">
                <a:solidFill>
                  <a:schemeClr val="accent6">
                    <a:lumMod val="75000"/>
                  </a:schemeClr>
                </a:solidFill>
              </a:rPr>
              <a:t>“动态数据”</a:t>
            </a:r>
            <a:r>
              <a:rPr lang="zh-CN" altLang="en-US" sz="1400"/>
              <a:t>。</a:t>
            </a:r>
            <a:endParaRPr lang="zh-CN" altLang="en-US" sz="1400"/>
          </a:p>
        </p:txBody>
      </p:sp>
    </p:spTree>
    <p:custDataLst>
      <p:tags r:id="rId2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静态数据处理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根据领域知识删除不重要特征</a:t>
            </a:r>
            <a:endParaRPr lang="zh-CN" altLang="en-US"/>
          </a:p>
        </p:txBody>
      </p:sp>
      <p:pic>
        <p:nvPicPr>
          <p:cNvPr id="5" name="图片 4"/>
          <p:cNvPicPr>
            <a:picLocks noChangeAspect="1"/>
          </p:cNvPicPr>
          <p:nvPr>
            <p:custDataLst>
              <p:tags r:id="rId12"/>
            </p:custDataLst>
          </p:nvPr>
        </p:nvPicPr>
        <p:blipFill>
          <a:blip r:embed="rId13"/>
          <a:stretch>
            <a:fillRect/>
          </a:stretch>
        </p:blipFill>
        <p:spPr>
          <a:xfrm>
            <a:off x="608330" y="1349375"/>
            <a:ext cx="3855085" cy="2811780"/>
          </a:xfrm>
          <a:prstGeom prst="rect">
            <a:avLst/>
          </a:prstGeom>
        </p:spPr>
      </p:pic>
      <p:sp>
        <p:nvSpPr>
          <p:cNvPr id="6" name="文本框 5"/>
          <p:cNvSpPr txBox="1"/>
          <p:nvPr/>
        </p:nvSpPr>
        <p:spPr>
          <a:xfrm>
            <a:off x="607695" y="4227830"/>
            <a:ext cx="3855085" cy="460375"/>
          </a:xfrm>
          <a:prstGeom prst="rect">
            <a:avLst/>
          </a:prstGeom>
          <a:noFill/>
        </p:spPr>
        <p:txBody>
          <a:bodyPr wrap="square" rtlCol="0" anchor="t">
            <a:spAutoFit/>
          </a:bodyPr>
          <a:p>
            <a:pPr algn="ctr"/>
            <a:r>
              <a:rPr lang="zh-CN" altLang="en-US" sz="1200"/>
              <a:t>大模型质量排行榜</a:t>
            </a:r>
            <a:endParaRPr lang="zh-CN" altLang="en-US" sz="1200"/>
          </a:p>
          <a:p>
            <a:pPr algn="ctr"/>
            <a:r>
              <a:rPr lang="zh-CN" altLang="en-US" sz="1200"/>
              <a:t>https://artificialanalysis.ai/</a:t>
            </a:r>
            <a:endParaRPr lang="zh-CN" altLang="en-US" sz="1200"/>
          </a:p>
        </p:txBody>
      </p:sp>
      <p:pic>
        <p:nvPicPr>
          <p:cNvPr id="7" name="图片 6"/>
          <p:cNvPicPr>
            <a:picLocks noChangeAspect="1"/>
          </p:cNvPicPr>
          <p:nvPr>
            <p:custDataLst>
              <p:tags r:id="rId14"/>
            </p:custDataLst>
          </p:nvPr>
        </p:nvPicPr>
        <p:blipFill>
          <a:blip r:embed="rId15"/>
          <a:stretch>
            <a:fillRect/>
          </a:stretch>
        </p:blipFill>
        <p:spPr>
          <a:xfrm>
            <a:off x="4547235" y="1349375"/>
            <a:ext cx="4279900" cy="2811145"/>
          </a:xfrm>
          <a:prstGeom prst="rect">
            <a:avLst/>
          </a:prstGeom>
        </p:spPr>
      </p:pic>
      <p:sp>
        <p:nvSpPr>
          <p:cNvPr id="11" name="文本框 10"/>
          <p:cNvSpPr txBox="1"/>
          <p:nvPr>
            <p:custDataLst>
              <p:tags r:id="rId16"/>
            </p:custDataLst>
          </p:nvPr>
        </p:nvSpPr>
        <p:spPr>
          <a:xfrm>
            <a:off x="4759325" y="4160520"/>
            <a:ext cx="3855085" cy="275590"/>
          </a:xfrm>
          <a:prstGeom prst="rect">
            <a:avLst/>
          </a:prstGeom>
          <a:noFill/>
        </p:spPr>
        <p:txBody>
          <a:bodyPr wrap="square" rtlCol="0" anchor="t">
            <a:spAutoFit/>
          </a:bodyPr>
          <a:p>
            <a:pPr algn="ctr"/>
            <a:r>
              <a:rPr lang="zh-CN" altLang="en-US" sz="1200"/>
              <a:t>初步决定保留的</a:t>
            </a:r>
            <a:r>
              <a:rPr lang="zh-CN" altLang="en-US" sz="1200"/>
              <a:t>特征</a:t>
            </a:r>
            <a:endParaRPr lang="zh-CN" altLang="en-US" sz="1200"/>
          </a:p>
        </p:txBody>
      </p:sp>
      <p:sp>
        <p:nvSpPr>
          <p:cNvPr id="12" name="文本框 11"/>
          <p:cNvSpPr txBox="1"/>
          <p:nvPr/>
        </p:nvSpPr>
        <p:spPr>
          <a:xfrm>
            <a:off x="9024620" y="2407285"/>
            <a:ext cx="2807970" cy="1753235"/>
          </a:xfrm>
          <a:prstGeom prst="rect">
            <a:avLst/>
          </a:prstGeom>
          <a:solidFill>
            <a:schemeClr val="accent2">
              <a:lumMod val="40000"/>
              <a:lumOff val="60000"/>
            </a:schemeClr>
          </a:solidFill>
        </p:spPr>
        <p:txBody>
          <a:bodyPr wrap="square" rtlCol="0" anchor="t">
            <a:spAutoFit/>
          </a:bodyPr>
          <a:p>
            <a:r>
              <a:rPr lang="zh-CN" altLang="en-US">
                <a:solidFill>
                  <a:schemeClr val="tx1"/>
                </a:solidFill>
              </a:rPr>
              <a:t>静态特征每一个病人一共有33个，非常的庞大，所以我们需要对其进行降维，从而</a:t>
            </a:r>
            <a:r>
              <a:rPr lang="zh-CN" altLang="en-US">
                <a:solidFill>
                  <a:schemeClr val="accent5">
                    <a:lumMod val="75000"/>
                  </a:schemeClr>
                </a:solidFill>
              </a:rPr>
              <a:t>避免因为数据维度太高而导致的维度灾难和模型过拟合问题。</a:t>
            </a:r>
            <a:endParaRPr lang="zh-CN" altLang="en-US">
              <a:solidFill>
                <a:schemeClr val="accent5">
                  <a:lumMod val="75000"/>
                </a:schemeClr>
              </a:solidFill>
            </a:endParaRPr>
          </a:p>
        </p:txBody>
      </p:sp>
      <p:sp>
        <p:nvSpPr>
          <p:cNvPr id="13" name="文本框 12"/>
          <p:cNvSpPr txBox="1"/>
          <p:nvPr>
            <p:custDataLst>
              <p:tags r:id="rId17"/>
            </p:custDataLst>
          </p:nvPr>
        </p:nvSpPr>
        <p:spPr>
          <a:xfrm>
            <a:off x="9024620" y="2038985"/>
            <a:ext cx="2269490" cy="368300"/>
          </a:xfrm>
          <a:prstGeom prst="rect">
            <a:avLst/>
          </a:prstGeom>
          <a:noFill/>
        </p:spPr>
        <p:txBody>
          <a:bodyPr wrap="square" rtlCol="0">
            <a:spAutoFit/>
          </a:bodyPr>
          <a:p>
            <a:r>
              <a:rPr lang="zh-CN" altLang="en-US"/>
              <a:t>进行数据降维的</a:t>
            </a:r>
            <a:r>
              <a:rPr lang="zh-CN" altLang="en-US"/>
              <a:t>原因</a:t>
            </a:r>
            <a:endParaRPr lang="zh-CN" altLang="en-US"/>
          </a:p>
        </p:txBody>
      </p:sp>
      <p:sp>
        <p:nvSpPr>
          <p:cNvPr id="16" name="文本框 15"/>
          <p:cNvSpPr txBox="1"/>
          <p:nvPr/>
        </p:nvSpPr>
        <p:spPr>
          <a:xfrm>
            <a:off x="755015" y="4856480"/>
            <a:ext cx="11077575" cy="1012038"/>
          </a:xfrm>
          <a:prstGeom prst="roundRect">
            <a:avLst/>
          </a:prstGeom>
          <a:solidFill>
            <a:schemeClr val="accent2">
              <a:lumMod val="20000"/>
              <a:lumOff val="80000"/>
            </a:schemeClr>
          </a:solidFill>
          <a:ln w="28575">
            <a:solidFill>
              <a:schemeClr val="accent2">
                <a:lumMod val="60000"/>
                <a:lumOff val="40000"/>
              </a:schemeClr>
            </a:solidFill>
            <a:prstDash val="dash"/>
          </a:ln>
        </p:spPr>
        <p:txBody>
          <a:bodyPr wrap="square" rtlCol="0" anchor="t">
            <a:spAutoFit/>
          </a:bodyPr>
          <a:p>
            <a:r>
              <a:rPr lang="zh-CN" altLang="en-US">
                <a:solidFill>
                  <a:schemeClr val="tx1"/>
                </a:solidFill>
              </a:rPr>
              <a:t>首先我们先利用领域知识进行特征的筛选，我们首先将数据集中的静态特征喂给目前大模型排行榜上前三的大模型进行询问，分别各问一次，综合三个模型的建议，发现他们都认为在静态数据中这些特征一般来说对血糖都有较大的影响，所以我们将其他特征的列删去，重点研究这些初步筛选出来的列。</a:t>
            </a:r>
            <a:endParaRPr lang="zh-CN" altLang="en-US">
              <a:solidFill>
                <a:schemeClr val="tx1"/>
              </a:solidFill>
            </a:endParaRPr>
          </a:p>
        </p:txBody>
      </p:sp>
    </p:spTree>
    <p:custDataLst>
      <p:tags r:id="rId1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静态数据处理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数据</a:t>
            </a:r>
            <a:r>
              <a:rPr lang="zh-CN" altLang="en-US"/>
              <a:t>预处理</a:t>
            </a:r>
            <a:endParaRPr lang="zh-CN" altLang="en-US"/>
          </a:p>
        </p:txBody>
      </p:sp>
      <p:sp>
        <p:nvSpPr>
          <p:cNvPr id="6" name="文本框 5"/>
          <p:cNvSpPr txBox="1"/>
          <p:nvPr/>
        </p:nvSpPr>
        <p:spPr>
          <a:xfrm>
            <a:off x="607695" y="3724275"/>
            <a:ext cx="3615690" cy="645160"/>
          </a:xfrm>
          <a:prstGeom prst="rect">
            <a:avLst/>
          </a:prstGeom>
          <a:noFill/>
        </p:spPr>
        <p:txBody>
          <a:bodyPr wrap="square" rtlCol="0" anchor="t">
            <a:spAutoFit/>
          </a:bodyPr>
          <a:p>
            <a:pPr algn="ctr"/>
            <a:r>
              <a:rPr lang="en-US" altLang="zh-CN" sz="1200"/>
              <a:t>1. </a:t>
            </a:r>
            <a:r>
              <a:rPr lang="zh-CN" altLang="en-US" sz="1200"/>
              <a:t>将“</a:t>
            </a:r>
            <a:r>
              <a:rPr lang="en-US" altLang="zh-CN" sz="1200"/>
              <a:t>Fasting Insulin</a:t>
            </a:r>
            <a:r>
              <a:rPr lang="zh-CN" altLang="en-US" sz="1200"/>
              <a:t>”和“</a:t>
            </a:r>
            <a:r>
              <a:rPr lang="en-US" altLang="zh-CN" sz="1200"/>
              <a:t>2-hour Postprandial Insulin</a:t>
            </a:r>
            <a:r>
              <a:rPr lang="zh-CN" altLang="en-US" sz="1200"/>
              <a:t>”特征列中的“</a:t>
            </a:r>
            <a:r>
              <a:rPr lang="en-US" altLang="zh-CN" sz="1200"/>
              <a:t>/</a:t>
            </a:r>
            <a:r>
              <a:rPr lang="zh-CN" altLang="en-US" sz="1200"/>
              <a:t>”用</a:t>
            </a:r>
            <a:r>
              <a:rPr lang="en-US" altLang="zh-CN" sz="1200"/>
              <a:t>NaN</a:t>
            </a:r>
            <a:r>
              <a:rPr lang="zh-CN" altLang="en-US" sz="1200"/>
              <a:t>填充后转换成浮点数，并用中位数</a:t>
            </a:r>
            <a:r>
              <a:rPr lang="zh-CN" altLang="en-US" sz="1200"/>
              <a:t>代替。</a:t>
            </a:r>
            <a:endParaRPr lang="zh-CN" altLang="en-US" sz="1200"/>
          </a:p>
        </p:txBody>
      </p:sp>
      <p:pic>
        <p:nvPicPr>
          <p:cNvPr id="2" name="图片 1"/>
          <p:cNvPicPr>
            <a:picLocks noChangeAspect="1"/>
          </p:cNvPicPr>
          <p:nvPr>
            <p:custDataLst>
              <p:tags r:id="rId12"/>
            </p:custDataLst>
          </p:nvPr>
        </p:nvPicPr>
        <p:blipFill>
          <a:blip r:embed="rId13"/>
          <a:stretch>
            <a:fillRect/>
          </a:stretch>
        </p:blipFill>
        <p:spPr>
          <a:xfrm>
            <a:off x="607695" y="1276350"/>
            <a:ext cx="3615055" cy="2491740"/>
          </a:xfrm>
          <a:prstGeom prst="rect">
            <a:avLst/>
          </a:prstGeom>
        </p:spPr>
      </p:pic>
      <p:pic>
        <p:nvPicPr>
          <p:cNvPr id="3" name="图片 2"/>
          <p:cNvPicPr>
            <a:picLocks noChangeAspect="1"/>
          </p:cNvPicPr>
          <p:nvPr>
            <p:custDataLst>
              <p:tags r:id="rId14"/>
            </p:custDataLst>
          </p:nvPr>
        </p:nvPicPr>
        <p:blipFill>
          <a:blip r:embed="rId15"/>
          <a:stretch>
            <a:fillRect/>
          </a:stretch>
        </p:blipFill>
        <p:spPr>
          <a:xfrm>
            <a:off x="4482465" y="1933575"/>
            <a:ext cx="5253355" cy="1834515"/>
          </a:xfrm>
          <a:prstGeom prst="rect">
            <a:avLst/>
          </a:prstGeom>
        </p:spPr>
      </p:pic>
      <p:sp>
        <p:nvSpPr>
          <p:cNvPr id="10" name="文本框 9"/>
          <p:cNvSpPr txBox="1"/>
          <p:nvPr>
            <p:custDataLst>
              <p:tags r:id="rId16"/>
            </p:custDataLst>
          </p:nvPr>
        </p:nvSpPr>
        <p:spPr>
          <a:xfrm>
            <a:off x="4482465" y="3768090"/>
            <a:ext cx="5253990" cy="460375"/>
          </a:xfrm>
          <a:prstGeom prst="rect">
            <a:avLst/>
          </a:prstGeom>
          <a:noFill/>
        </p:spPr>
        <p:txBody>
          <a:bodyPr wrap="square" rtlCol="0" anchor="t">
            <a:spAutoFit/>
          </a:bodyPr>
          <a:p>
            <a:pPr algn="ctr"/>
            <a:r>
              <a:rPr lang="en-US" altLang="zh-CN" sz="1200"/>
              <a:t>2. </a:t>
            </a:r>
            <a:r>
              <a:rPr sz="1200"/>
              <a:t>Hypoglycemic Agents（降糖药物）列有很多多余的空格，为了方便后续的处理，我们将这些空格删去。</a:t>
            </a:r>
            <a:endParaRPr sz="1200"/>
          </a:p>
        </p:txBody>
      </p:sp>
      <p:sp>
        <p:nvSpPr>
          <p:cNvPr id="15" name="文本框 14"/>
          <p:cNvSpPr txBox="1"/>
          <p:nvPr/>
        </p:nvSpPr>
        <p:spPr>
          <a:xfrm>
            <a:off x="607695" y="4575175"/>
            <a:ext cx="736600" cy="1507490"/>
          </a:xfrm>
          <a:prstGeom prst="rect">
            <a:avLst/>
          </a:prstGeom>
          <a:solidFill>
            <a:schemeClr val="accent2">
              <a:lumMod val="60000"/>
              <a:lumOff val="40000"/>
            </a:schemeClr>
          </a:solidFill>
          <a:ln>
            <a:noFill/>
          </a:ln>
        </p:spPr>
        <p:txBody>
          <a:bodyPr vert="eaVert" wrap="square" rtlCol="0">
            <a:spAutoFit/>
          </a:bodyPr>
          <a:p>
            <a:r>
              <a:rPr lang="zh-CN" altLang="en-US">
                <a:ln>
                  <a:noFill/>
                </a:ln>
                <a:solidFill>
                  <a:schemeClr val="bg1"/>
                </a:solidFill>
              </a:rPr>
              <a:t>对药物名称进行独热编码</a:t>
            </a:r>
            <a:endParaRPr lang="zh-CN" altLang="en-US">
              <a:ln>
                <a:noFill/>
              </a:ln>
              <a:solidFill>
                <a:schemeClr val="bg1"/>
              </a:solidFill>
            </a:endParaRPr>
          </a:p>
        </p:txBody>
      </p:sp>
      <p:pic>
        <p:nvPicPr>
          <p:cNvPr id="17" name="图片 16"/>
          <p:cNvPicPr>
            <a:picLocks noChangeAspect="1"/>
          </p:cNvPicPr>
          <p:nvPr>
            <p:custDataLst>
              <p:tags r:id="rId17"/>
            </p:custDataLst>
          </p:nvPr>
        </p:nvPicPr>
        <p:blipFill>
          <a:blip r:embed="rId18"/>
          <a:stretch>
            <a:fillRect/>
          </a:stretch>
        </p:blipFill>
        <p:spPr>
          <a:xfrm>
            <a:off x="1536700" y="4418965"/>
            <a:ext cx="5664200" cy="2172970"/>
          </a:xfrm>
          <a:prstGeom prst="rect">
            <a:avLst/>
          </a:prstGeom>
        </p:spPr>
      </p:pic>
      <p:sp>
        <p:nvSpPr>
          <p:cNvPr id="18" name="文本框 17"/>
          <p:cNvSpPr txBox="1"/>
          <p:nvPr/>
        </p:nvSpPr>
        <p:spPr>
          <a:xfrm>
            <a:off x="7475855" y="4575175"/>
            <a:ext cx="3961130" cy="2009775"/>
          </a:xfrm>
          <a:prstGeom prst="rect">
            <a:avLst/>
          </a:prstGeom>
          <a:noFill/>
        </p:spPr>
        <p:txBody>
          <a:bodyPr wrap="square" rtlCol="0" anchor="t">
            <a:spAutoFit/>
          </a:bodyPr>
          <a:p>
            <a:pPr>
              <a:lnSpc>
                <a:spcPct val="130000"/>
              </a:lnSpc>
            </a:pPr>
            <a:r>
              <a:rPr lang="en-US" altLang="zh-CN" sz="1200"/>
              <a:t>3. </a:t>
            </a:r>
            <a:r>
              <a:rPr lang="zh-CN" altLang="en-US" sz="1200"/>
              <a:t>由于每一个患者可能会使用不同的药物组合，所以我们对药物名称进行了</a:t>
            </a:r>
            <a:r>
              <a:rPr lang="zh-CN" altLang="en-US" sz="1200">
                <a:solidFill>
                  <a:srgbClr val="CC0000"/>
                </a:solidFill>
              </a:rPr>
              <a:t>独热编码</a:t>
            </a:r>
            <a:r>
              <a:rPr lang="zh-CN" altLang="en-US" sz="1200"/>
              <a:t>，将分类数据转换为模型可以理解的数字格式。这样，我们就可以</a:t>
            </a:r>
            <a:r>
              <a:rPr lang="zh-CN" altLang="en-US" sz="1200">
                <a:solidFill>
                  <a:srgbClr val="CC0000"/>
                </a:solidFill>
              </a:rPr>
              <a:t>将每种药物或药物组合表示为一个二进制向量，其中每个药物或组合对应一个特定的二进制位。</a:t>
            </a:r>
            <a:endParaRPr lang="zh-CN" altLang="en-US" sz="1200">
              <a:solidFill>
                <a:srgbClr val="CC0000"/>
              </a:solidFill>
            </a:endParaRPr>
          </a:p>
          <a:p>
            <a:pPr>
              <a:lnSpc>
                <a:spcPct val="130000"/>
              </a:lnSpc>
            </a:pPr>
            <a:r>
              <a:rPr lang="zh-CN" altLang="en-US" sz="1200"/>
              <a:t>这种表示方式使得机器学习模型能够更好地理解药物之间的关系，从而更准确地预测糖尿病患者的情况或进行其他类型的分析。</a:t>
            </a:r>
            <a:endParaRPr lang="zh-CN" altLang="en-US" sz="1200"/>
          </a:p>
        </p:txBody>
      </p:sp>
    </p:spTree>
    <p:custDataLst>
      <p:tags r:id="rId19"/>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xml><?xml version="1.0" encoding="utf-8"?>
<p:tagLst xmlns:p="http://schemas.openxmlformats.org/presentationml/2006/main">
  <p:tag name="KSO_WM_SLIDE_BACKGROUND_TYPE" val="general"/>
</p:tagLst>
</file>

<file path=ppt/tags/tag10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9.xml><?xml version="1.0" encoding="utf-8"?>
<p:tagLst xmlns:p="http://schemas.openxmlformats.org/presentationml/2006/main">
  <p:tag name="KSO_WM_SLIDE_BACKGROUND_TYPE" val="gener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2.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6.xml><?xml version="1.0" encoding="utf-8"?>
<p:tagLst xmlns:p="http://schemas.openxmlformats.org/presentationml/2006/main">
  <p:tag name="KSO_WM_SLIDE_BACKGROUND_TYPE" val="frame"/>
</p:tagLst>
</file>

<file path=ppt/tags/tag11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9.xml><?xml version="1.0" encoding="utf-8"?>
<p:tagLst xmlns:p="http://schemas.openxmlformats.org/presentationml/2006/main">
  <p:tag name="KSO_WM_SLIDE_BACKGROUND_TYPE" val="frame"/>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1.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2.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2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4.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5.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6.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12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139.xml><?xml version="1.0" encoding="utf-8"?>
<p:tagLst xmlns:p="http://schemas.openxmlformats.org/presentationml/2006/main">
  <p:tag name="KSO_WM_SLIDE_BACKGROUND_TYPE" val="topBotto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2.xml><?xml version="1.0" encoding="utf-8"?>
<p:tagLst xmlns:p="http://schemas.openxmlformats.org/presentationml/2006/main">
  <p:tag name="KSO_WM_SLIDE_BACKGROUND_TYPE" val="topBottom"/>
</p:tagLst>
</file>

<file path=ppt/tags/tag14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1.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152.xml><?xml version="1.0" encoding="utf-8"?>
<p:tagLst xmlns:p="http://schemas.openxmlformats.org/presentationml/2006/main">
  <p:tag name="KSO_WM_SLIDE_BACKGROUND_TYPE" val="bottomTop"/>
</p:tagLst>
</file>

<file path=ppt/tags/tag15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5.xml><?xml version="1.0" encoding="utf-8"?>
<p:tagLst xmlns:p="http://schemas.openxmlformats.org/presentationml/2006/main">
  <p:tag name="KSO_WM_SLIDE_BACKGROUND_TYPE" val="bottomTop"/>
</p:tagLst>
</file>

<file path=ppt/tags/tag156.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8.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1.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2.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165.xml><?xml version="1.0" encoding="utf-8"?>
<p:tagLst xmlns:p="http://schemas.openxmlformats.org/presentationml/2006/main">
  <p:tag name="KSO_WM_SLIDE_BACKGROUND_TYPE" val="navigation"/>
</p:tagLst>
</file>

<file path=ppt/tags/tag16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8.xml><?xml version="1.0" encoding="utf-8"?>
<p:tagLst xmlns:p="http://schemas.openxmlformats.org/presentationml/2006/main">
  <p:tag name="KSO_WM_SLIDE_BACKGROUND_TYPE" val="navigation"/>
</p:tagLst>
</file>

<file path=ppt/tags/tag16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9.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SLIDE_BACKGROUND_TYPE" val="belt"/>
</p:tagLst>
</file>

<file path=ppt/tags/tag18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3.xml><?xml version="1.0" encoding="utf-8"?>
<p:tagLst xmlns:p="http://schemas.openxmlformats.org/presentationml/2006/main">
  <p:tag name="KSO_WM_SLIDE_BACKGROUND_TYPE" val="belt"/>
</p:tagLst>
</file>

<file path=ppt/tags/tag18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6.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8.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9.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6.xml><?xml version="1.0" encoding="utf-8"?>
<p:tagLst xmlns:p="http://schemas.openxmlformats.org/presentationml/2006/main">
  <p:tag name="KSO_WM_TEMPLATE_THUMBS_INDEX" val="1、4、7、12、13、15、16、17、18、21、25、27、31"/>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397"/>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 name="KSO_WM_SLIDE_BACKGROUND_MASK_FLAG" val="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4.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2.xml><?xml version="1.0" encoding="utf-8"?>
<p:tagLst xmlns:p="http://schemas.openxmlformats.org/presentationml/2006/main">
  <p:tag name="KSO_WM_SLIDE_BACKGROUND_TYPE" val="general"/>
</p:tagLst>
</file>

<file path=ppt/tags/tag30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5.xml><?xml version="1.0" encoding="utf-8"?>
<p:tagLst xmlns:p="http://schemas.openxmlformats.org/presentationml/2006/main">
  <p:tag name="KSO_WM_SLIDE_BACKGROUND_TYPE" val="general"/>
</p:tagLst>
</file>

<file path=ppt/tags/tag30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2.xml><?xml version="1.0" encoding="utf-8"?>
<p:tagLst xmlns:p="http://schemas.openxmlformats.org/presentationml/2006/main">
  <p:tag name="KSO_WM_SLIDE_BACKGROUND_TYPE" val="frame"/>
</p:tagLst>
</file>

<file path=ppt/tags/tag31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4.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5.xml><?xml version="1.0" encoding="utf-8"?>
<p:tagLst xmlns:p="http://schemas.openxmlformats.org/presentationml/2006/main">
  <p:tag name="KSO_WM_SLIDE_BACKGROUND_TYPE" val="frame"/>
</p:tagLst>
</file>

<file path=ppt/tags/tag316.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319.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0.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1.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2.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32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335.xml><?xml version="1.0" encoding="utf-8"?>
<p:tagLst xmlns:p="http://schemas.openxmlformats.org/presentationml/2006/main">
  <p:tag name="KSO_WM_SLIDE_BACKGROUND_TYPE" val="topBottom"/>
</p:tagLst>
</file>

<file path=ppt/tags/tag33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8.xml><?xml version="1.0" encoding="utf-8"?>
<p:tagLst xmlns:p="http://schemas.openxmlformats.org/presentationml/2006/main">
  <p:tag name="KSO_WM_SLIDE_BACKGROUND_TYPE" val="topBottom"/>
</p:tagLst>
</file>

<file path=ppt/tags/tag33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348.xml><?xml version="1.0" encoding="utf-8"?>
<p:tagLst xmlns:p="http://schemas.openxmlformats.org/presentationml/2006/main">
  <p:tag name="KSO_WM_SLIDE_BACKGROUND_TYPE" val="bottomTop"/>
</p:tagLst>
</file>

<file path=ppt/tags/tag34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0.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1.xml><?xml version="1.0" encoding="utf-8"?>
<p:tagLst xmlns:p="http://schemas.openxmlformats.org/presentationml/2006/main">
  <p:tag name="KSO_WM_SLIDE_BACKGROUND_TYPE" val="bottomTop"/>
</p:tagLst>
</file>

<file path=ppt/tags/tag352.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5.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6.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8.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361.xml><?xml version="1.0" encoding="utf-8"?>
<p:tagLst xmlns:p="http://schemas.openxmlformats.org/presentationml/2006/main">
  <p:tag name="KSO_WM_SLIDE_BACKGROUND_TYPE" val="navigation"/>
</p:tagLst>
</file>

<file path=ppt/tags/tag36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4.xml><?xml version="1.0" encoding="utf-8"?>
<p:tagLst xmlns:p="http://schemas.openxmlformats.org/presentationml/2006/main">
  <p:tag name="KSO_WM_SLIDE_BACKGROUND_TYPE" val="navigation"/>
</p:tagLst>
</file>

<file path=ppt/tags/tag36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376.xml><?xml version="1.0" encoding="utf-8"?>
<p:tagLst xmlns:p="http://schemas.openxmlformats.org/presentationml/2006/main">
  <p:tag name="KSO_WM_SLIDE_BACKGROUND_TYPE" val="belt"/>
</p:tagLst>
</file>

<file path=ppt/tags/tag37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78.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79.xml><?xml version="1.0" encoding="utf-8"?>
<p:tagLst xmlns:p="http://schemas.openxmlformats.org/presentationml/2006/main">
  <p:tag name="KSO_WM_SLIDE_BACKGROUND_TYPE" val="belt"/>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3.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6.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2.xml><?xml version="1.0" encoding="utf-8"?>
<p:tagLst xmlns:p="http://schemas.openxmlformats.org/presentationml/2006/main">
  <p:tag name="KSO_WM_TEMPLATE_THUMBS_INDEX" val="1、4、7、12、13、15、16、17、18、21、25、27、31"/>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397"/>
</p:tagLst>
</file>

<file path=ppt/tags/tag393.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b"/>
  <p:tag name="KSO_WM_UNIT_INDEX" val="3"/>
  <p:tag name="KSO_WM_UNIT_ID" val="custom20204397_1*b*3"/>
  <p:tag name="KSO_WM_TEMPLATE_CATEGORY" val="custom"/>
  <p:tag name="KSO_WM_TEMPLATE_INDEX" val="20204397"/>
  <p:tag name="KSO_WM_UNIT_LAYERLEVEL" val="1"/>
  <p:tag name="KSO_WM_TAG_VERSION" val="1.0"/>
  <p:tag name="KSO_WM_BEAUTIFY_FLAG" val="#wm#"/>
  <p:tag name="KSO_WM_UNIT_PRESET_TEXT" val="2020/01/01"/>
  <p:tag name="KSO_WM_UNIT_TEXT_FILL_FORE_SCHEMECOLOR_INDEX_BRIGHTNESS" val="0.35"/>
  <p:tag name="KSO_WM_UNIT_TEXT_FILL_FORE_SCHEMECOLOR_INDEX" val="13"/>
  <p:tag name="KSO_WM_UNIT_TEXT_FILL_TYPE" val="1"/>
</p:tagLst>
</file>

<file path=ppt/tags/tag394.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b"/>
  <p:tag name="KSO_WM_UNIT_INDEX" val="2"/>
  <p:tag name="KSO_WM_UNIT_ID" val="custom20204397_1*b*2"/>
  <p:tag name="KSO_WM_TEMPLATE_CATEGORY" val="custom"/>
  <p:tag name="KSO_WM_TEMPLATE_INDEX" val="20204397"/>
  <p:tag name="KSO_WM_UNIT_LAYERLEVEL" val="1"/>
  <p:tag name="KSO_WM_TAG_VERSION" val="1.0"/>
  <p:tag name="KSO_WM_BEAUTIFY_FLAG" val="#wm#"/>
  <p:tag name="KSO_WM_UNIT_PRESET_TEXT" val="汇报人姓名"/>
  <p:tag name="KSO_WM_UNIT_TEXT_FILL_FORE_SCHEMECOLOR_INDEX_BRIGHTNESS" val="0.35"/>
  <p:tag name="KSO_WM_UNIT_TEXT_FILL_FORE_SCHEMECOLOR_INDEX" val="13"/>
  <p:tag name="KSO_WM_UNIT_TEXT_FILL_TYPE" val="1"/>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TEMPLATE_THUMBS_INDEX" val="1、4、7、12、13、15、16、17、18、21、25、27、31"/>
  <p:tag name="KSO_WM_SLIDE_ID" val="custom2020439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4397"/>
  <p:tag name="KSO_WM_SLIDE_LAYOUT" val="a_b"/>
  <p:tag name="KSO_WM_SLIDE_LAYOUT_CNT" val="1_3"/>
  <p:tag name="KSO_WM_SPECIAL_SOURCE" val="bdnull"/>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4397_4*l_h_i*1_1_1"/>
  <p:tag name="KSO_WM_TEMPLATE_CATEGORY" val="custom"/>
  <p:tag name="KSO_WM_TEMPLATE_INDEX" val="20204397"/>
  <p:tag name="KSO_WM_UNIT_LAYERLEVEL" val="1_1_1"/>
  <p:tag name="KSO_WM_TAG_VERSION" val="1.0"/>
  <p:tag name="KSO_WM_BEAUTIFY_FLAG" val="#wm#"/>
  <p:tag name="KSO_WM_UNIT_TEXT_FILL_FORE_SCHEMECOLOR_INDEX" val="5"/>
  <p:tag name="KSO_WM_UNIT_TEXT_FILL_TYPE" val="1"/>
  <p:tag name="KSO_WM_UNIT_USESOURCEFORMAT_APPLY" val="1"/>
  <p:tag name="KSO_WM_DIAGRAM_VIRTUALLY_FRAME" val="{&quot;height&quot;:334.04992125984256,&quot;left&quot;:207.05,&quot;top&quot;:120.61251968503936,&quot;width&quot;:536.4121259842519}"/>
</p:tagLst>
</file>

<file path=ppt/tags/tag399.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2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4397_4*l_h_f*1_1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 name="KSO_WM_DIAGRAM_VIRTUALLY_FRAME" val="{&quot;height&quot;:334.04992125984256,&quot;left&quot;:207.05,&quot;top&quot;:120.61251968503936,&quot;width&quot;:536.4121259842519}"/>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4397_4*l_h_i*1_2_1"/>
  <p:tag name="KSO_WM_TEMPLATE_CATEGORY" val="custom"/>
  <p:tag name="KSO_WM_TEMPLATE_INDEX" val="20204397"/>
  <p:tag name="KSO_WM_UNIT_LAYERLEVEL" val="1_1_1"/>
  <p:tag name="KSO_WM_TAG_VERSION" val="1.0"/>
  <p:tag name="KSO_WM_BEAUTIFY_FLAG" val="#wm#"/>
  <p:tag name="KSO_WM_UNIT_TEXT_FILL_FORE_SCHEMECOLOR_INDEX" val="6"/>
  <p:tag name="KSO_WM_UNIT_TEXT_FILL_TYPE" val="1"/>
  <p:tag name="KSO_WM_UNIT_USESOURCEFORMAT_APPLY" val="1"/>
  <p:tag name="KSO_WM_DIAGRAM_VIRTUALLY_FRAME" val="{&quot;height&quot;:334.04992125984256,&quot;left&quot;:207.05,&quot;top&quot;:120.61251968503936,&quot;width&quot;:536.4121259842519}"/>
</p:tagLst>
</file>

<file path=ppt/tags/tag401.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4397_4*l_h_f*1_2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 name="KSO_WM_DIAGRAM_VIRTUALLY_FRAME" val="{&quot;height&quot;:334.04992125984256,&quot;left&quot;:207.05,&quot;top&quot;:120.61251968503936,&quot;width&quot;:536.4121259842519}"/>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4397_4*l_h_i*1_3_1"/>
  <p:tag name="KSO_WM_TEMPLATE_CATEGORY" val="custom"/>
  <p:tag name="KSO_WM_TEMPLATE_INDEX" val="20204397"/>
  <p:tag name="KSO_WM_UNIT_LAYERLEVEL" val="1_1_1"/>
  <p:tag name="KSO_WM_TAG_VERSION" val="1.0"/>
  <p:tag name="KSO_WM_BEAUTIFY_FLAG" val="#wm#"/>
  <p:tag name="KSO_WM_UNIT_TEXT_FILL_FORE_SCHEMECOLOR_INDEX" val="5"/>
  <p:tag name="KSO_WM_UNIT_TEXT_FILL_TYPE" val="1"/>
  <p:tag name="KSO_WM_UNIT_USESOURCEFORMAT_APPLY" val="1"/>
  <p:tag name="KSO_WM_DIAGRAM_VIRTUALLY_FRAME" val="{&quot;height&quot;:334.04992125984256,&quot;left&quot;:207.05,&quot;top&quot;:120.61251968503936,&quot;width&quot;:536.4121259842519}"/>
</p:tagLst>
</file>

<file path=ppt/tags/tag403.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4397_4*l_h_f*1_3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 name="KSO_WM_DIAGRAM_VIRTUALLY_FRAME" val="{&quot;height&quot;:334.04992125984256,&quot;left&quot;:207.05,&quot;top&quot;:120.61251968503936,&quot;width&quot;:536.4121259842519}"/>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04397_4*l_h_i*1_4_1"/>
  <p:tag name="KSO_WM_TEMPLATE_CATEGORY" val="custom"/>
  <p:tag name="KSO_WM_TEMPLATE_INDEX" val="20204397"/>
  <p:tag name="KSO_WM_UNIT_LAYERLEVEL" val="1_1_1"/>
  <p:tag name="KSO_WM_TAG_VERSION" val="1.0"/>
  <p:tag name="KSO_WM_BEAUTIFY_FLAG" val="#wm#"/>
  <p:tag name="KSO_WM_UNIT_TEXT_FILL_FORE_SCHEMECOLOR_INDEX" val="6"/>
  <p:tag name="KSO_WM_UNIT_TEXT_FILL_TYPE" val="1"/>
  <p:tag name="KSO_WM_UNIT_USESOURCEFORMAT_APPLY" val="1"/>
  <p:tag name="KSO_WM_DIAGRAM_VIRTUALLY_FRAME" val="{&quot;height&quot;:334.04992125984256,&quot;left&quot;:207.05,&quot;top&quot;:120.61251968503936,&quot;width&quot;:536.4121259842519}"/>
</p:tagLst>
</file>

<file path=ppt/tags/tag405.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04397_4*l_h_f*1_4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 name="KSO_WM_DIAGRAM_VIRTUALLY_FRAME" val="{&quot;height&quot;:334.04992125984256,&quot;left&quot;:207.05,&quot;top&quot;:120.61251968503936,&quot;width&quot;:536.4121259842519}"/>
</p:tagLst>
</file>

<file path=ppt/tags/tag406.xml><?xml version="1.0" encoding="utf-8"?>
<p:tagLst xmlns:p="http://schemas.openxmlformats.org/presentationml/2006/main">
  <p:tag name="KSO_WM_UNIT_ISCONTENTSTITLE" val="1"/>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4397_4*a*1"/>
  <p:tag name="KSO_WM_TEMPLATE_CATEGORY" val="custom"/>
  <p:tag name="KSO_WM_TEMPLATE_INDEX" val="20204397"/>
  <p:tag name="KSO_WM_UNIT_LAYERLEVEL" val="1"/>
  <p:tag name="KSO_WM_TAG_VERSION" val="1.0"/>
  <p:tag name="KSO_WM_BEAUTIFY_FLAG" val="#wm#"/>
  <p:tag name="KSO_WM_UNIT_PRESET_TEXT" val="目录/CONTENTS"/>
  <p:tag name="KSO_WM_UNIT_TEXT_FILL_FORE_SCHEMECOLOR_INDEX" val="13"/>
  <p:tag name="KSO_WM_UNIT_TEXT_FILL_TYPE" val="1"/>
  <p:tag name="KSO_WM_UNIT_USESOURCEFORMAT_APPLY" val="1"/>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SLIDE_ID" val="custom20204397_4"/>
  <p:tag name="KSO_WM_TEMPLATE_SUBCATEGORY" val="0"/>
  <p:tag name="KSO_WM_TEMPLATE_MASTER_TYPE" val="1"/>
  <p:tag name="KSO_WM_TEMPLATE_COLOR_TYPE" val="1"/>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TEMPLATE_CATEGORY" val="custom"/>
  <p:tag name="KSO_WM_TEMPLATE_INDEX" val="20204397"/>
  <p:tag name="KSO_WM_SLIDE_LAYOUT" val="a_l"/>
  <p:tag name="KSO_WM_SLIDE_LAYOUT_CNT" val="1_1"/>
  <p:tag name="KSO_WM_SPECIAL_SOURCE" val="bdnull"/>
</p:tagLst>
</file>

<file path=ppt/tags/tag419.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0.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42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43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432.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44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445.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458.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459.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47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472.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48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488.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50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502.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51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516.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52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529.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541.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0.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55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557.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56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569.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581.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5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59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594.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6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60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606.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6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6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62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625.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BEAUTIFY_FLAG" val=""/>
</p:tagLst>
</file>

<file path=ppt/tags/tag628.xml><?xml version="1.0" encoding="utf-8"?>
<p:tagLst xmlns:p="http://schemas.openxmlformats.org/presentationml/2006/main">
  <p:tag name="KSO_WM_BEAUTIFY_FLAG" val=""/>
</p:tagLst>
</file>

<file path=ppt/tags/tag629.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30.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631.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63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6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6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64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644.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45.xml><?xml version="1.0" encoding="utf-8"?>
<p:tagLst xmlns:p="http://schemas.openxmlformats.org/presentationml/2006/main">
  <p:tag name="KSO_WM_BEAUTIFY_FLAG" val=""/>
</p:tagLst>
</file>

<file path=ppt/tags/tag646.xml><?xml version="1.0" encoding="utf-8"?>
<p:tagLst xmlns:p="http://schemas.openxmlformats.org/presentationml/2006/main">
  <p:tag name="KSO_WM_BEAUTIFY_FLAG" val=""/>
</p:tagLst>
</file>

<file path=ppt/tags/tag647.xml><?xml version="1.0" encoding="utf-8"?>
<p:tagLst xmlns:p="http://schemas.openxmlformats.org/presentationml/2006/main">
  <p:tag name="KSO_WM_BEAUTIFY_FLAG" val=""/>
</p:tagLst>
</file>

<file path=ppt/tags/tag64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6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6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6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6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65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655.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56.xml><?xml version="1.0" encoding="utf-8"?>
<p:tagLst xmlns:p="http://schemas.openxmlformats.org/presentationml/2006/main">
  <p:tag name="KSO_WM_BEAUTIFY_FLAG" val=""/>
</p:tagLst>
</file>

<file path=ppt/tags/tag657.xml><?xml version="1.0" encoding="utf-8"?>
<p:tagLst xmlns:p="http://schemas.openxmlformats.org/presentationml/2006/main">
  <p:tag name="KSO_WM_BEAUTIFY_FLAG" val=""/>
</p:tagLst>
</file>

<file path=ppt/tags/tag658.xml><?xml version="1.0" encoding="utf-8"?>
<p:tagLst xmlns:p="http://schemas.openxmlformats.org/presentationml/2006/main">
  <p:tag name="KSO_WM_BEAUTIFY_FLAG" val=""/>
</p:tagLst>
</file>

<file path=ppt/tags/tag659.xml><?xml version="1.0" encoding="utf-8"?>
<p:tagLst xmlns:p="http://schemas.openxmlformats.org/presentationml/2006/main">
  <p:tag name="KSO_WM_BEAUTIFY_FLAG" val=""/>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0.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6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6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6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6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66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667.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68.xml><?xml version="1.0" encoding="utf-8"?>
<p:tagLst xmlns:p="http://schemas.openxmlformats.org/presentationml/2006/main">
  <p:tag name="KSO_WM_BEAUTIFY_FLAG" val=""/>
</p:tagLst>
</file>

<file path=ppt/tags/tag669.xml><?xml version="1.0" encoding="utf-8"?>
<p:tagLst xmlns:p="http://schemas.openxmlformats.org/presentationml/2006/main">
  <p:tag name="KSO_WM_BEAUTIFY_FLAG" val=""/>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0.xml><?xml version="1.0" encoding="utf-8"?>
<p:tagLst xmlns:p="http://schemas.openxmlformats.org/presentationml/2006/main">
  <p:tag name="KSO_WM_BEAUTIFY_FLAG" val=""/>
</p:tagLst>
</file>

<file path=ppt/tags/tag671.xml><?xml version="1.0" encoding="utf-8"?>
<p:tagLst xmlns:p="http://schemas.openxmlformats.org/presentationml/2006/main">
  <p:tag name="KSO_WM_BEAUTIFY_FLAG" val=""/>
</p:tagLst>
</file>

<file path=ppt/tags/tag672.xml><?xml version="1.0" encoding="utf-8"?>
<p:tagLst xmlns:p="http://schemas.openxmlformats.org/presentationml/2006/main">
  <p:tag name="KSO_WM_BEAUTIFY_FLAG" val=""/>
</p:tagLst>
</file>

<file path=ppt/tags/tag673.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6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6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6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6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6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67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0.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81.xml><?xml version="1.0" encoding="utf-8"?>
<p:tagLst xmlns:p="http://schemas.openxmlformats.org/presentationml/2006/main">
  <p:tag name="KSO_WM_BEAUTIFY_FLAG" val=""/>
</p:tagLst>
</file>

<file path=ppt/tags/tag682.xml><?xml version="1.0" encoding="utf-8"?>
<p:tagLst xmlns:p="http://schemas.openxmlformats.org/presentationml/2006/main">
  <p:tag name="KSO_WM_BEAUTIFY_FLAG" val=""/>
</p:tagLst>
</file>

<file path=ppt/tags/tag683.xml><?xml version="1.0" encoding="utf-8"?>
<p:tagLst xmlns:p="http://schemas.openxmlformats.org/presentationml/2006/main">
  <p:tag name="KSO_WM_BEAUTIFY_FLAG" val=""/>
</p:tagLst>
</file>

<file path=ppt/tags/tag684.xml><?xml version="1.0" encoding="utf-8"?>
<p:tagLst xmlns:p="http://schemas.openxmlformats.org/presentationml/2006/main">
  <p:tag name="KSO_WM_BEAUTIFY_FLAG" val=""/>
</p:tagLst>
</file>

<file path=ppt/tags/tag685.xml><?xml version="1.0" encoding="utf-8"?>
<p:tagLst xmlns:p="http://schemas.openxmlformats.org/presentationml/2006/main">
  <p:tag name="KSO_WM_BEAUTIFY_FLAG" val=""/>
</p:tagLst>
</file>

<file path=ppt/tags/tag686.xml><?xml version="1.0" encoding="utf-8"?>
<p:tagLst xmlns:p="http://schemas.openxmlformats.org/presentationml/2006/main">
  <p:tag name="KSO_WM_BEAUTIFY_FLAG" val=""/>
</p:tagLst>
</file>

<file path=ppt/tags/tag687.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6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6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6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6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69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694.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6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7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7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70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705.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06.xml><?xml version="1.0" encoding="utf-8"?>
<p:tagLst xmlns:p="http://schemas.openxmlformats.org/presentationml/2006/main">
  <p:tag name="KSO_WM_BEAUTIFY_FLAG" val=""/>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BEAUTIFY_FLAG" val=""/>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BEAUTIFY_FLAG" val=""/>
</p:tagLst>
</file>

<file path=ppt/tags/tag713.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7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7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7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7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7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71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0.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7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7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7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7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7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731.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32.xml><?xml version="1.0" encoding="utf-8"?>
<p:tagLst xmlns:p="http://schemas.openxmlformats.org/presentationml/2006/main">
  <p:tag name="KSO_WM_BEAUTIFY_FLAG" val=""/>
</p:tagLst>
</file>

<file path=ppt/tags/tag733.xml><?xml version="1.0" encoding="utf-8"?>
<p:tagLst xmlns:p="http://schemas.openxmlformats.org/presentationml/2006/main">
  <p:tag name="KSO_WM_BEAUTIFY_FLAG" val=""/>
</p:tagLst>
</file>

<file path=ppt/tags/tag734.xml><?xml version="1.0" encoding="utf-8"?>
<p:tagLst xmlns:p="http://schemas.openxmlformats.org/presentationml/2006/main">
  <p:tag name="KSO_WM_BEAUTIFY_FLAG" val=""/>
</p:tagLst>
</file>

<file path=ppt/tags/tag735.xml><?xml version="1.0" encoding="utf-8"?>
<p:tagLst xmlns:p="http://schemas.openxmlformats.org/presentationml/2006/main">
  <p:tag name="KSO_WM_BEAUTIFY_FLAG" val=""/>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7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7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7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7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74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744.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45.xml><?xml version="1.0" encoding="utf-8"?>
<p:tagLst xmlns:p="http://schemas.openxmlformats.org/presentationml/2006/main">
  <p:tag name="KSO_WM_BEAUTIFY_FLAG" val=""/>
</p:tagLst>
</file>

<file path=ppt/tags/tag746.xml><?xml version="1.0" encoding="utf-8"?>
<p:tagLst xmlns:p="http://schemas.openxmlformats.org/presentationml/2006/main">
  <p:tag name="KSO_WM_BEAUTIFY_FLAG" val=""/>
</p:tagLst>
</file>

<file path=ppt/tags/tag747.xml><?xml version="1.0" encoding="utf-8"?>
<p:tagLst xmlns:p="http://schemas.openxmlformats.org/presentationml/2006/main">
  <p:tag name="KSO_WM_BEAUTIFY_FLAG" val=""/>
</p:tagLst>
</file>

<file path=ppt/tags/tag748.xml><?xml version="1.0" encoding="utf-8"?>
<p:tagLst xmlns:p="http://schemas.openxmlformats.org/presentationml/2006/main">
  <p:tag name="KSO_WM_BEAUTIFY_FLAG" val=""/>
</p:tagLst>
</file>

<file path=ppt/tags/tag749.xml><?xml version="1.0" encoding="utf-8"?>
<p:tagLst xmlns:p="http://schemas.openxmlformats.org/presentationml/2006/main">
  <p:tag name="KSO_WM_BEAUTIFY_FLAG" val=""/>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0.xml><?xml version="1.0" encoding="utf-8"?>
<p:tagLst xmlns:p="http://schemas.openxmlformats.org/presentationml/2006/main">
  <p:tag name="KSO_WM_BEAUTIFY_FLAG" val=""/>
</p:tagLst>
</file>

<file path=ppt/tags/tag751.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7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7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7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7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7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75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758.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59.xml><?xml version="1.0" encoding="utf-8"?>
<p:tagLst xmlns:p="http://schemas.openxmlformats.org/presentationml/2006/main">
  <p:tag name="KSO_WM_BEAUTIFY_FLAG" val=""/>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0.xml><?xml version="1.0" encoding="utf-8"?>
<p:tagLst xmlns:p="http://schemas.openxmlformats.org/presentationml/2006/main">
  <p:tag name="KSO_WM_BEAUTIFY_FLAG" val=""/>
</p:tagLst>
</file>

<file path=ppt/tags/tag761.xml><?xml version="1.0" encoding="utf-8"?>
<p:tagLst xmlns:p="http://schemas.openxmlformats.org/presentationml/2006/main">
  <p:tag name="KSO_WM_BEAUTIFY_FLAG" val=""/>
</p:tagLst>
</file>

<file path=ppt/tags/tag762.xml><?xml version="1.0" encoding="utf-8"?>
<p:tagLst xmlns:p="http://schemas.openxmlformats.org/presentationml/2006/main">
  <p:tag name="KSO_WM_BEAUTIFY_FLAG" val=""/>
</p:tagLst>
</file>

<file path=ppt/tags/tag763.xml><?xml version="1.0" encoding="utf-8"?>
<p:tagLst xmlns:p="http://schemas.openxmlformats.org/presentationml/2006/main">
  <p:tag name="KSO_WM_BEAUTIFY_FLAG" val=""/>
</p:tagLst>
</file>

<file path=ppt/tags/tag764.xml><?xml version="1.0" encoding="utf-8"?>
<p:tagLst xmlns:p="http://schemas.openxmlformats.org/presentationml/2006/main">
  <p:tag name="KSO_WM_BEAUTIFY_FLAG" val=""/>
</p:tagLst>
</file>

<file path=ppt/tags/tag765.xml><?xml version="1.0" encoding="utf-8"?>
<p:tagLst xmlns:p="http://schemas.openxmlformats.org/presentationml/2006/main">
  <p:tag name="KSO_WM_BEAUTIFY_FLAG" val=""/>
</p:tagLst>
</file>

<file path=ppt/tags/tag766.xml><?xml version="1.0" encoding="utf-8"?>
<p:tagLst xmlns:p="http://schemas.openxmlformats.org/presentationml/2006/main">
  <p:tag name="KSO_WM_BEAUTIFY_FLAG" val=""/>
</p:tagLst>
</file>

<file path=ppt/tags/tag767.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768.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769.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771.xml><?xml version="1.0" encoding="utf-8"?>
<p:tagLst xmlns:p="http://schemas.openxmlformats.org/presentationml/2006/main">
  <p:tag name="KSO_WM_BEAUTIFY_FLAG" val=""/>
</p:tagLst>
</file>

<file path=ppt/tags/tag772.xml><?xml version="1.0" encoding="utf-8"?>
<p:tagLst xmlns:p="http://schemas.openxmlformats.org/presentationml/2006/main">
  <p:tag name="KSO_WM_BEAUTIFY_FLAG" val=""/>
</p:tagLst>
</file>

<file path=ppt/tags/tag773.xml><?xml version="1.0" encoding="utf-8"?>
<p:tagLst xmlns:p="http://schemas.openxmlformats.org/presentationml/2006/main">
  <p:tag name="KSO_WM_BEAUTIFY_FLAG" val=""/>
</p:tagLst>
</file>

<file path=ppt/tags/tag774.xml><?xml version="1.0" encoding="utf-8"?>
<p:tagLst xmlns:p="http://schemas.openxmlformats.org/presentationml/2006/main">
  <p:tag name="KSO_WM_BEAUTIFY_FLAG" val=""/>
</p:tagLst>
</file>

<file path=ppt/tags/tag775.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7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7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7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7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78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782.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83.xml><?xml version="1.0" encoding="utf-8"?>
<p:tagLst xmlns:p="http://schemas.openxmlformats.org/presentationml/2006/main">
  <p:tag name="KSO_WM_BEAUTIFY_FLAG" val=""/>
</p:tagLst>
</file>

<file path=ppt/tags/tag784.xml><?xml version="1.0" encoding="utf-8"?>
<p:tagLst xmlns:p="http://schemas.openxmlformats.org/presentationml/2006/main">
  <p:tag name="KSO_WM_BEAUTIFY_FLAG" val=""/>
</p:tagLst>
</file>

<file path=ppt/tags/tag785.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7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7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7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7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79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792.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93.xml><?xml version="1.0" encoding="utf-8"?>
<p:tagLst xmlns:p="http://schemas.openxmlformats.org/presentationml/2006/main">
  <p:tag name="KSO_WM_BEAUTIFY_FLAG" val=""/>
</p:tagLst>
</file>

<file path=ppt/tags/tag794.xml><?xml version="1.0" encoding="utf-8"?>
<p:tagLst xmlns:p="http://schemas.openxmlformats.org/presentationml/2006/main">
  <p:tag name="KSO_WM_BEAUTIFY_FLAG" val=""/>
</p:tagLst>
</file>

<file path=ppt/tags/tag795.xml><?xml version="1.0" encoding="utf-8"?>
<p:tagLst xmlns:p="http://schemas.openxmlformats.org/presentationml/2006/main">
  <p:tag name="KSO_WM_BEAUTIFY_FLAG" val=""/>
</p:tagLst>
</file>

<file path=ppt/tags/tag796.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7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7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7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8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80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803.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804.xml><?xml version="1.0" encoding="utf-8"?>
<p:tagLst xmlns:p="http://schemas.openxmlformats.org/presentationml/2006/main">
  <p:tag name="KSO_WM_BEAUTIFY_FLAG" val=""/>
</p:tagLst>
</file>

<file path=ppt/tags/tag805.xml><?xml version="1.0" encoding="utf-8"?>
<p:tagLst xmlns:p="http://schemas.openxmlformats.org/presentationml/2006/main">
  <p:tag name="KSO_WM_BEAUTIFY_FLAG" val=""/>
</p:tagLst>
</file>

<file path=ppt/tags/tag806.xml><?xml version="1.0" encoding="utf-8"?>
<p:tagLst xmlns:p="http://schemas.openxmlformats.org/presentationml/2006/main">
  <p:tag name="KSO_WM_BEAUTIFY_FLAG" val=""/>
</p:tagLst>
</file>

<file path=ppt/tags/tag807.xml><?xml version="1.0" encoding="utf-8"?>
<p:tagLst xmlns:p="http://schemas.openxmlformats.org/presentationml/2006/main">
  <p:tag name="KSO_WM_BEAUTIFY_FLAG" val=""/>
</p:tagLst>
</file>

<file path=ppt/tags/tag80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809.xml><?xml version="1.0" encoding="utf-8"?>
<p:tagLst xmlns:p="http://schemas.openxmlformats.org/presentationml/2006/main">
  <p:tag name="KSO_WM_BEAUTIFY_FLAG" val=""/>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0.xml><?xml version="1.0" encoding="utf-8"?>
<p:tagLst xmlns:p="http://schemas.openxmlformats.org/presentationml/2006/main">
  <p:tag name="KSO_WM_BEAUTIFY_FLAG" val=""/>
</p:tagLst>
</file>

<file path=ppt/tags/tag811.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b"/>
  <p:tag name="KSO_WM_UNIT_INDEX" val="2"/>
  <p:tag name="KSO_WM_UNIT_ID" val="custom20204397_1*b*2"/>
  <p:tag name="KSO_WM_TEMPLATE_CATEGORY" val="custom"/>
  <p:tag name="KSO_WM_TEMPLATE_INDEX" val="20204397"/>
  <p:tag name="KSO_WM_UNIT_LAYERLEVEL" val="1"/>
  <p:tag name="KSO_WM_TAG_VERSION" val="1.0"/>
  <p:tag name="KSO_WM_BEAUTIFY_FLAG" val=""/>
  <p:tag name="KSO_WM_UNIT_PRESET_TEXT" val="汇报人姓名"/>
  <p:tag name="KSO_WM_UNIT_TEXT_FILL_FORE_SCHEMECOLOR_INDEX_BRIGHTNESS" val="0.35"/>
  <p:tag name="KSO_WM_UNIT_TEXT_FILL_FORE_SCHEMECOLOR_INDEX" val="13"/>
  <p:tag name="KSO_WM_UNIT_TEXT_FILL_TYPE" val="1"/>
</p:tagLst>
</file>

<file path=ppt/tags/tag812.xml><?xml version="1.0" encoding="utf-8"?>
<p:tagLst xmlns:p="http://schemas.openxmlformats.org/presentationml/2006/main">
  <p:tag name="KSO_WM_SLIDE_ID" val="custom20204397_31"/>
  <p:tag name="KSO_WM_TEMPLATE_SUBCATEGORY" val="0"/>
  <p:tag name="KSO_WM_TEMPLATE_MASTER_TYPE" val="1"/>
  <p:tag name="KSO_WM_TEMPLATE_COLOR_TYPE" val="1"/>
  <p:tag name="KSO_WM_SLIDE_TYPE" val="endPage"/>
  <p:tag name="KSO_WM_SLIDE_SUBTYPE" val="pureTxt"/>
  <p:tag name="KSO_WM_SLIDE_ITEM_CNT" val="0"/>
  <p:tag name="KSO_WM_SLIDE_INDEX" val="31"/>
  <p:tag name="KSO_WM_TAG_VERSION" val="1.0"/>
  <p:tag name="KSO_WM_BEAUTIFY_FLAG" val="#wm#"/>
  <p:tag name="KSO_WM_TEMPLATE_CATEGORY" val="custom"/>
  <p:tag name="KSO_WM_TEMPLATE_INDEX" val="20204397"/>
  <p:tag name="KSO_WM_SLIDE_LAYOUT" val="a_b"/>
  <p:tag name="KSO_WM_SLIDE_LAYOUT_CNT" val="1_1"/>
  <p:tag name="KSO_WM_SPECIAL_SOURCE" val="bdnull"/>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245">
      <a:dk1>
        <a:srgbClr val="000000"/>
      </a:dk1>
      <a:lt1>
        <a:srgbClr val="FFFFFF"/>
      </a:lt1>
      <a:dk2>
        <a:srgbClr val="EDF6F7"/>
      </a:dk2>
      <a:lt2>
        <a:srgbClr val="FBFCFC"/>
      </a:lt2>
      <a:accent1>
        <a:srgbClr val="3989AD"/>
      </a:accent1>
      <a:accent2>
        <a:srgbClr val="38A293"/>
      </a:accent2>
      <a:accent3>
        <a:srgbClr val="5B9955"/>
      </a:accent3>
      <a:accent4>
        <a:srgbClr val="C1A24D"/>
      </a:accent4>
      <a:accent5>
        <a:srgbClr val="D07154"/>
      </a:accent5>
      <a:accent6>
        <a:srgbClr val="BB739C"/>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245">
      <a:dk1>
        <a:srgbClr val="000000"/>
      </a:dk1>
      <a:lt1>
        <a:srgbClr val="FFFFFF"/>
      </a:lt1>
      <a:dk2>
        <a:srgbClr val="EDF6F7"/>
      </a:dk2>
      <a:lt2>
        <a:srgbClr val="FBFCFC"/>
      </a:lt2>
      <a:accent1>
        <a:srgbClr val="3989AD"/>
      </a:accent1>
      <a:accent2>
        <a:srgbClr val="38A293"/>
      </a:accent2>
      <a:accent3>
        <a:srgbClr val="5B9955"/>
      </a:accent3>
      <a:accent4>
        <a:srgbClr val="C1A24D"/>
      </a:accent4>
      <a:accent5>
        <a:srgbClr val="D07154"/>
      </a:accent5>
      <a:accent6>
        <a:srgbClr val="BB739C"/>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10282</Words>
  <Application>WPS 演示</Application>
  <PresentationFormat>宽屏</PresentationFormat>
  <Paragraphs>485</Paragraphs>
  <Slides>34</Slides>
  <Notes>1</Notes>
  <HiddenSlides>0</HiddenSlides>
  <MMClips>0</MMClips>
  <ScaleCrop>false</ScaleCrop>
  <HeadingPairs>
    <vt:vector size="6" baseType="variant">
      <vt:variant>
        <vt:lpstr>已用的字体</vt:lpstr>
      </vt:variant>
      <vt:variant>
        <vt:i4>22</vt:i4>
      </vt:variant>
      <vt:variant>
        <vt:lpstr>主题</vt:lpstr>
      </vt:variant>
      <vt:variant>
        <vt:i4>3</vt:i4>
      </vt:variant>
      <vt:variant>
        <vt:lpstr>幻灯片标题</vt:lpstr>
      </vt:variant>
      <vt:variant>
        <vt:i4>34</vt:i4>
      </vt:variant>
    </vt:vector>
  </HeadingPairs>
  <TitlesOfParts>
    <vt:vector size="59" baseType="lpstr">
      <vt:lpstr>Arial</vt:lpstr>
      <vt:lpstr>宋体</vt:lpstr>
      <vt:lpstr>Wingdings</vt:lpstr>
      <vt:lpstr>微软雅黑</vt:lpstr>
      <vt:lpstr>汉仪旗黑</vt:lpstr>
      <vt:lpstr>汉仪旗黑-85S</vt:lpstr>
      <vt:lpstr>汉仪中黑KW</vt:lpstr>
      <vt:lpstr>黑体</vt:lpstr>
      <vt:lpstr>宋体</vt:lpstr>
      <vt:lpstr>Calibri</vt:lpstr>
      <vt:lpstr>Helvetica Neue</vt:lpstr>
      <vt:lpstr>汉仪书宋二KW</vt:lpstr>
      <vt:lpstr>Segoe UI</vt:lpstr>
      <vt:lpstr>苹方-简</vt:lpstr>
      <vt:lpstr>Calibri</vt:lpstr>
      <vt:lpstr>Noto Sans CJK SC Regular</vt:lpstr>
      <vt:lpstr>Noto Sans CJK SC Bold</vt:lpstr>
      <vt:lpstr>Arial Unicode MS</vt:lpstr>
      <vt:lpstr>Thonburi</vt:lpstr>
      <vt:lpstr>微软雅黑</vt:lpstr>
      <vt:lpstr>PingFang SC</vt:lpstr>
      <vt:lpstr>Arial Bold</vt:lpstr>
      <vt:lpstr>WPS</vt:lpstr>
      <vt:lpstr>2_Office 主题​​</vt:lpstr>
      <vt:lpstr>1_Office 主题​​</vt:lpstr>
      <vt:lpstr>PowerPoint 演示文稿</vt:lpstr>
      <vt:lpstr>PowerPoint 演示文稿</vt:lpstr>
      <vt:lpstr>立项依据</vt:lpstr>
      <vt:lpstr>PowerPoint 演示文稿</vt:lpstr>
      <vt:lpstr>PowerPoint 演示文稿</vt:lpstr>
      <vt:lpstr>项目背景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数据处理与特征工程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模型选择与训练</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DAISY CHU</cp:lastModifiedBy>
  <cp:revision>23</cp:revision>
  <dcterms:created xsi:type="dcterms:W3CDTF">2024-06-14T14:23:49Z</dcterms:created>
  <dcterms:modified xsi:type="dcterms:W3CDTF">2024-06-14T14:23:49Z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2052-6.7.1.8828</vt:lpwstr>
  </property>
  <property fmtid="{D5CDD505-2E9C-101B-9397-08002B2CF9AE}" pid="3" name="ICV">
    <vt:lpwstr>3BAE31062F1009863BBE2C66F27340DC_43</vt:lpwstr>
  </property>
</Properties>
</file>